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6858000" cx="12192000"/>
  <p:notesSz cx="6858000" cy="9144000"/>
  <p:embeddedFontLst>
    <p:embeddedFont>
      <p:font typeface="Montserrat"/>
      <p:regular r:id="rId17"/>
      <p:bold r:id="rId18"/>
      <p:italic r:id="rId19"/>
      <p:boldItalic r:id="rId20"/>
    </p:embeddedFont>
    <p:embeddedFont>
      <p:font typeface="Montserrat Medium"/>
      <p:regular r:id="rId21"/>
      <p:bold r:id="rId22"/>
      <p:italic r:id="rId23"/>
      <p:boldItalic r:id="rId24"/>
    </p:embeddedFont>
    <p:embeddedFont>
      <p:font typeface="Montserrat Light"/>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9" roundtripDataSignature="AMtx7mhb02DRw/DYq54v5+BxMfGNeWU/d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Montserrat-boldItalic.fntdata"/><Relationship Id="rId22" Type="http://schemas.openxmlformats.org/officeDocument/2006/relationships/font" Target="fonts/MontserratMedium-bold.fntdata"/><Relationship Id="rId21" Type="http://schemas.openxmlformats.org/officeDocument/2006/relationships/font" Target="fonts/MontserratMedium-regular.fntdata"/><Relationship Id="rId24" Type="http://schemas.openxmlformats.org/officeDocument/2006/relationships/font" Target="fonts/MontserratMedium-boldItalic.fntdata"/><Relationship Id="rId23" Type="http://schemas.openxmlformats.org/officeDocument/2006/relationships/font" Target="fonts/MontserratMedium-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MontserratLight-bold.fntdata"/><Relationship Id="rId25" Type="http://schemas.openxmlformats.org/officeDocument/2006/relationships/font" Target="fonts/MontserratLight-regular.fntdata"/><Relationship Id="rId28" Type="http://schemas.openxmlformats.org/officeDocument/2006/relationships/font" Target="fonts/MontserratLight-boldItalic.fntdata"/><Relationship Id="rId27" Type="http://schemas.openxmlformats.org/officeDocument/2006/relationships/font" Target="fonts/MontserratLight-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customschemas.google.com/relationships/presentationmetadata" Target="meta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Montserrat-regular.fntdata"/><Relationship Id="rId16" Type="http://schemas.openxmlformats.org/officeDocument/2006/relationships/slide" Target="slides/slide11.xml"/><Relationship Id="rId19" Type="http://schemas.openxmlformats.org/officeDocument/2006/relationships/font" Target="fonts/Montserrat-italic.fntdata"/><Relationship Id="rId18" Type="http://schemas.openxmlformats.org/officeDocument/2006/relationships/font" Target="fonts/Montserrat-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6" name="Google Shape;11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0" name="Google Shape;22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8" name="Google Shape;22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 name="Google Shape;12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 name="Google Shape;14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6" name="Google Shape;15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1f9f44bc3b_0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4" name="Google Shape;164;g31f9f44bc3b_0_116: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0" name="Google Shape;18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8" name="Google Shape;18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9" name="Google Shape;19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0" name="Google Shape;21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11" name="Shape 11"/>
        <p:cNvGrpSpPr/>
        <p:nvPr/>
      </p:nvGrpSpPr>
      <p:grpSpPr>
        <a:xfrm>
          <a:off x="0" y="0"/>
          <a:ext cx="0" cy="0"/>
          <a:chOff x="0" y="0"/>
          <a:chExt cx="0" cy="0"/>
        </a:xfrm>
      </p:grpSpPr>
      <p:sp>
        <p:nvSpPr>
          <p:cNvPr id="12" name="Google Shape;12;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68" name="Shape 68"/>
        <p:cNvGrpSpPr/>
        <p:nvPr/>
      </p:nvGrpSpPr>
      <p:grpSpPr>
        <a:xfrm>
          <a:off x="0" y="0"/>
          <a:ext cx="0" cy="0"/>
          <a:chOff x="0" y="0"/>
          <a:chExt cx="0" cy="0"/>
        </a:xfrm>
      </p:grpSpPr>
      <p:sp>
        <p:nvSpPr>
          <p:cNvPr id="69" name="Google Shape;69;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74" name="Shape 74"/>
        <p:cNvGrpSpPr/>
        <p:nvPr/>
      </p:nvGrpSpPr>
      <p:grpSpPr>
        <a:xfrm>
          <a:off x="0" y="0"/>
          <a:ext cx="0" cy="0"/>
          <a:chOff x="0" y="0"/>
          <a:chExt cx="0" cy="0"/>
        </a:xfrm>
      </p:grpSpPr>
      <p:sp>
        <p:nvSpPr>
          <p:cNvPr id="75" name="Google Shape;75;p2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6" name="Shape 86"/>
        <p:cNvGrpSpPr/>
        <p:nvPr/>
      </p:nvGrpSpPr>
      <p:grpSpPr>
        <a:xfrm>
          <a:off x="0" y="0"/>
          <a:ext cx="0" cy="0"/>
          <a:chOff x="0" y="0"/>
          <a:chExt cx="0" cy="0"/>
        </a:xfrm>
      </p:grpSpPr>
      <p:sp>
        <p:nvSpPr>
          <p:cNvPr id="87" name="Google Shape;87;g31f9f44bc3b_0_138"/>
          <p:cNvSpPr txBox="1"/>
          <p:nvPr>
            <p:ph type="title"/>
          </p:nvPr>
        </p:nvSpPr>
        <p:spPr>
          <a:xfrm>
            <a:off x="511555" y="677926"/>
            <a:ext cx="3651300" cy="330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0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g31f9f44bc3b_0_138"/>
          <p:cNvSpPr txBox="1"/>
          <p:nvPr>
            <p:ph idx="1" type="body"/>
          </p:nvPr>
        </p:nvSpPr>
        <p:spPr>
          <a:xfrm>
            <a:off x="609600" y="1577340"/>
            <a:ext cx="10972800" cy="45264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9" name="Google Shape;89;g31f9f44bc3b_0_138"/>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g31f9f44bc3b_0_138"/>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g31f9f44bc3b_0_138"/>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92" name="Shape 92"/>
        <p:cNvGrpSpPr/>
        <p:nvPr/>
      </p:nvGrpSpPr>
      <p:grpSpPr>
        <a:xfrm>
          <a:off x="0" y="0"/>
          <a:ext cx="0" cy="0"/>
          <a:chOff x="0" y="0"/>
          <a:chExt cx="0" cy="0"/>
        </a:xfrm>
      </p:grpSpPr>
      <p:sp>
        <p:nvSpPr>
          <p:cNvPr id="93" name="Google Shape;93;g31f9f44bc3b_0_144"/>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g31f9f44bc3b_0_144"/>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g31f9f44bc3b_0_144"/>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6" name="Shape 96"/>
        <p:cNvGrpSpPr/>
        <p:nvPr/>
      </p:nvGrpSpPr>
      <p:grpSpPr>
        <a:xfrm>
          <a:off x="0" y="0"/>
          <a:ext cx="0" cy="0"/>
          <a:chOff x="0" y="0"/>
          <a:chExt cx="0" cy="0"/>
        </a:xfrm>
      </p:grpSpPr>
      <p:sp>
        <p:nvSpPr>
          <p:cNvPr id="97" name="Google Shape;97;g31f9f44bc3b_0_148"/>
          <p:cNvSpPr txBox="1"/>
          <p:nvPr>
            <p:ph type="ctrTitle"/>
          </p:nvPr>
        </p:nvSpPr>
        <p:spPr>
          <a:xfrm>
            <a:off x="914400" y="2125980"/>
            <a:ext cx="10363200" cy="1440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0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g31f9f44bc3b_0_148"/>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g31f9f44bc3b_0_148"/>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g31f9f44bc3b_0_148"/>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g31f9f44bc3b_0_148"/>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02" name="Shape 102"/>
        <p:cNvGrpSpPr/>
        <p:nvPr/>
      </p:nvGrpSpPr>
      <p:grpSpPr>
        <a:xfrm>
          <a:off x="0" y="0"/>
          <a:ext cx="0" cy="0"/>
          <a:chOff x="0" y="0"/>
          <a:chExt cx="0" cy="0"/>
        </a:xfrm>
      </p:grpSpPr>
      <p:sp>
        <p:nvSpPr>
          <p:cNvPr id="103" name="Google Shape;103;g31f9f44bc3b_0_154"/>
          <p:cNvSpPr txBox="1"/>
          <p:nvPr>
            <p:ph type="title"/>
          </p:nvPr>
        </p:nvSpPr>
        <p:spPr>
          <a:xfrm>
            <a:off x="511555" y="677926"/>
            <a:ext cx="3651300" cy="330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0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g31f9f44bc3b_0_154"/>
          <p:cNvSpPr txBox="1"/>
          <p:nvPr>
            <p:ph idx="1" type="body"/>
          </p:nvPr>
        </p:nvSpPr>
        <p:spPr>
          <a:xfrm>
            <a:off x="609600" y="1577340"/>
            <a:ext cx="5303400" cy="45264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05" name="Google Shape;105;g31f9f44bc3b_0_154"/>
          <p:cNvSpPr txBox="1"/>
          <p:nvPr>
            <p:ph idx="2" type="body"/>
          </p:nvPr>
        </p:nvSpPr>
        <p:spPr>
          <a:xfrm>
            <a:off x="6278880" y="1577340"/>
            <a:ext cx="5303400" cy="45264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06" name="Google Shape;106;g31f9f44bc3b_0_154"/>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g31f9f44bc3b_0_154"/>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g31f9f44bc3b_0_154"/>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09" name="Shape 109"/>
        <p:cNvGrpSpPr/>
        <p:nvPr/>
      </p:nvGrpSpPr>
      <p:grpSpPr>
        <a:xfrm>
          <a:off x="0" y="0"/>
          <a:ext cx="0" cy="0"/>
          <a:chOff x="0" y="0"/>
          <a:chExt cx="0" cy="0"/>
        </a:xfrm>
      </p:grpSpPr>
      <p:sp>
        <p:nvSpPr>
          <p:cNvPr id="110" name="Google Shape;110;g31f9f44bc3b_0_161"/>
          <p:cNvSpPr txBox="1"/>
          <p:nvPr>
            <p:ph type="title"/>
          </p:nvPr>
        </p:nvSpPr>
        <p:spPr>
          <a:xfrm>
            <a:off x="511555" y="677926"/>
            <a:ext cx="3651300" cy="330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0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g31f9f44bc3b_0_161"/>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g31f9f44bc3b_0_161"/>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g31f9f44bc3b_0_161"/>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5" name="Shape 15"/>
        <p:cNvGrpSpPr/>
        <p:nvPr/>
      </p:nvGrpSpPr>
      <p:grpSpPr>
        <a:xfrm>
          <a:off x="0" y="0"/>
          <a:ext cx="0" cy="0"/>
          <a:chOff x="0" y="0"/>
          <a:chExt cx="0" cy="0"/>
        </a:xfrm>
      </p:grpSpPr>
      <p:sp>
        <p:nvSpPr>
          <p:cNvPr id="16" name="Google Shape;16;p1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21" name="Shape 21"/>
        <p:cNvGrpSpPr/>
        <p:nvPr/>
      </p:nvGrpSpPr>
      <p:grpSpPr>
        <a:xfrm>
          <a:off x="0" y="0"/>
          <a:ext cx="0" cy="0"/>
          <a:chOff x="0" y="0"/>
          <a:chExt cx="0" cy="0"/>
        </a:xfrm>
      </p:grpSpPr>
      <p:sp>
        <p:nvSpPr>
          <p:cNvPr id="22" name="Google Shape;22;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27" name="Shape 27"/>
        <p:cNvGrpSpPr/>
        <p:nvPr/>
      </p:nvGrpSpPr>
      <p:grpSpPr>
        <a:xfrm>
          <a:off x="0" y="0"/>
          <a:ext cx="0" cy="0"/>
          <a:chOff x="0" y="0"/>
          <a:chExt cx="0" cy="0"/>
        </a:xfrm>
      </p:grpSpPr>
      <p:sp>
        <p:nvSpPr>
          <p:cNvPr id="28" name="Google Shape;28;p1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33" name="Shape 33"/>
        <p:cNvGrpSpPr/>
        <p:nvPr/>
      </p:nvGrpSpPr>
      <p:grpSpPr>
        <a:xfrm>
          <a:off x="0" y="0"/>
          <a:ext cx="0" cy="0"/>
          <a:chOff x="0" y="0"/>
          <a:chExt cx="0" cy="0"/>
        </a:xfrm>
      </p:grpSpPr>
      <p:sp>
        <p:nvSpPr>
          <p:cNvPr id="34" name="Google Shape;34;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40" name="Shape 40"/>
        <p:cNvGrpSpPr/>
        <p:nvPr/>
      </p:nvGrpSpPr>
      <p:grpSpPr>
        <a:xfrm>
          <a:off x="0" y="0"/>
          <a:ext cx="0" cy="0"/>
          <a:chOff x="0" y="0"/>
          <a:chExt cx="0" cy="0"/>
        </a:xfrm>
      </p:grpSpPr>
      <p:sp>
        <p:nvSpPr>
          <p:cNvPr id="41" name="Google Shape;41;p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49" name="Shape 49"/>
        <p:cNvGrpSpPr/>
        <p:nvPr/>
      </p:nvGrpSpPr>
      <p:grpSpPr>
        <a:xfrm>
          <a:off x="0" y="0"/>
          <a:ext cx="0" cy="0"/>
          <a:chOff x="0" y="0"/>
          <a:chExt cx="0" cy="0"/>
        </a:xfrm>
      </p:grpSpPr>
      <p:sp>
        <p:nvSpPr>
          <p:cNvPr id="50" name="Google Shape;5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54" name="Shape 54"/>
        <p:cNvGrpSpPr/>
        <p:nvPr/>
      </p:nvGrpSpPr>
      <p:grpSpPr>
        <a:xfrm>
          <a:off x="0" y="0"/>
          <a:ext cx="0" cy="0"/>
          <a:chOff x="0" y="0"/>
          <a:chExt cx="0" cy="0"/>
        </a:xfrm>
      </p:grpSpPr>
      <p:sp>
        <p:nvSpPr>
          <p:cNvPr id="55" name="Google Shape;55;p2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61" name="Shape 61"/>
        <p:cNvGrpSpPr/>
        <p:nvPr/>
      </p:nvGrpSpPr>
      <p:grpSpPr>
        <a:xfrm>
          <a:off x="0" y="0"/>
          <a:ext cx="0" cy="0"/>
          <a:chOff x="0" y="0"/>
          <a:chExt cx="0" cy="0"/>
        </a:xfrm>
      </p:grpSpPr>
      <p:sp>
        <p:nvSpPr>
          <p:cNvPr id="62" name="Google Shape;62;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1"/>
          <p:cNvSpPr/>
          <p:nvPr>
            <p:ph idx="2" type="pic"/>
          </p:nvPr>
        </p:nvSpPr>
        <p:spPr>
          <a:xfrm>
            <a:off x="5183188" y="987425"/>
            <a:ext cx="6172200" cy="4873625"/>
          </a:xfrm>
          <a:prstGeom prst="rect">
            <a:avLst/>
          </a:prstGeom>
          <a:noFill/>
          <a:ln>
            <a:noFill/>
          </a:ln>
        </p:spPr>
      </p:sp>
      <p:sp>
        <p:nvSpPr>
          <p:cNvPr id="64" name="Google Shape;64;p2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g31f9f44bc3b_0_132"/>
          <p:cNvSpPr txBox="1"/>
          <p:nvPr>
            <p:ph type="title"/>
          </p:nvPr>
        </p:nvSpPr>
        <p:spPr>
          <a:xfrm>
            <a:off x="511555" y="677926"/>
            <a:ext cx="3651300" cy="330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1" i="0" sz="2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2" name="Google Shape;82;g31f9f44bc3b_0_132"/>
          <p:cNvSpPr txBox="1"/>
          <p:nvPr>
            <p:ph idx="1" type="body"/>
          </p:nvPr>
        </p:nvSpPr>
        <p:spPr>
          <a:xfrm>
            <a:off x="609600" y="1577340"/>
            <a:ext cx="10972800" cy="45264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83" name="Google Shape;83;g31f9f44bc3b_0_132"/>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4" name="Google Shape;84;g31f9f44bc3b_0_132"/>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5" name="Google Shape;85;g31f9f44bc3b_0_132"/>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jpg"/></Relationships>
</file>

<file path=ppt/slides/_rels/slide11.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2.png"/><Relationship Id="rId13" Type="http://schemas.openxmlformats.org/officeDocument/2006/relationships/image" Target="../media/image14.png"/><Relationship Id="rId12"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jpg"/><Relationship Id="rId4" Type="http://schemas.openxmlformats.org/officeDocument/2006/relationships/hyperlink" Target="https://docs.google.com/forms/d/e/1FAIpQLSd0WiNTTOVb12eYxJ8QLgK6nsE3nJIKn1DvQdkKMe_KBvpSYA/viewform?usp=sf_link" TargetMode="External"/><Relationship Id="rId9" Type="http://schemas.openxmlformats.org/officeDocument/2006/relationships/image" Target="../media/image19.png"/><Relationship Id="rId15" Type="http://schemas.openxmlformats.org/officeDocument/2006/relationships/image" Target="../media/image18.png"/><Relationship Id="rId14" Type="http://schemas.openxmlformats.org/officeDocument/2006/relationships/image" Target="../media/image17.png"/><Relationship Id="rId16" Type="http://schemas.openxmlformats.org/officeDocument/2006/relationships/image" Target="../media/image16.png"/><Relationship Id="rId5" Type="http://schemas.openxmlformats.org/officeDocument/2006/relationships/hyperlink" Target="https://docs.google.com/forms/d/e/1FAIpQLSe8PpC1x6TpCiK20wX-bj2yKlqcLknxjkjsfu8lVA9c66w2Ug/viewform?usp=header" TargetMode="External"/><Relationship Id="rId6" Type="http://schemas.openxmlformats.org/officeDocument/2006/relationships/hyperlink" Target="https://docs.google.com/forms/d/e/1FAIpQLSe8PpC1x6TpCiK20wX-bj2yKlqcLknxjkjsfu8lVA9c66w2Ug/viewform?usp=header" TargetMode="External"/><Relationship Id="rId7" Type="http://schemas.openxmlformats.org/officeDocument/2006/relationships/hyperlink" Target="https://docs.google.com/forms/d/e/1FAIpQLSe8PpC1x6TpCiK20wX-bj2yKlqcLknxjkjsfu8lVA9c66w2Ug/viewform?usp=header" TargetMode="External"/><Relationship Id="rId8" Type="http://schemas.openxmlformats.org/officeDocument/2006/relationships/hyperlink" Target="https://docs.google.com/forms/d/e/1FAIpQLSe8PpC1x6TpCiK20wX-bj2yKlqcLknxjkjsfu8lVA9c66w2Ug/viewform?usp=header"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s://docs.google.com/forms/d/e/1FAIpQLSd0WiNTTOVb12eYxJ8QLgK6nsE3nJIKn1DvQdkKMe_KBvpSYA/viewform?usp=sf_link" TargetMode="External"/><Relationship Id="rId4" Type="http://schemas.openxmlformats.org/officeDocument/2006/relationships/hyperlink" Target="https://forms.gle/nvQacPEXBo1Gz2YL6" TargetMode="External"/><Relationship Id="rId5" Type="http://schemas.openxmlformats.org/officeDocument/2006/relationships/hyperlink" Target="https://forms.gle/nvQacPEXBo1Gz2YL6" TargetMode="External"/><Relationship Id="rId6" Type="http://schemas.openxmlformats.org/officeDocument/2006/relationships/image" Target="../media/image19.png"/><Relationship Id="rId7" Type="http://schemas.openxmlformats.org/officeDocument/2006/relationships/image" Target="../media/image5.png"/><Relationship Id="rId8"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1.jpg"/><Relationship Id="rId6"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Une image contenant ciel, bâtiment, plein air, façade&#10;&#10;Description générée automatiquement" id="118" name="Google Shape;118;p1"/>
          <p:cNvPicPr preferRelativeResize="0"/>
          <p:nvPr/>
        </p:nvPicPr>
        <p:blipFill rotWithShape="1">
          <a:blip r:embed="rId3">
            <a:alphaModFix/>
          </a:blip>
          <a:srcRect b="0" l="0" r="0" t="0"/>
          <a:stretch/>
        </p:blipFill>
        <p:spPr>
          <a:xfrm>
            <a:off x="323036" y="435263"/>
            <a:ext cx="5987473" cy="5987473"/>
          </a:xfrm>
          <a:prstGeom prst="rect">
            <a:avLst/>
          </a:prstGeom>
          <a:noFill/>
          <a:ln>
            <a:noFill/>
          </a:ln>
        </p:spPr>
      </p:pic>
      <p:sp>
        <p:nvSpPr>
          <p:cNvPr id="119" name="Google Shape;119;p1"/>
          <p:cNvSpPr txBox="1"/>
          <p:nvPr/>
        </p:nvSpPr>
        <p:spPr>
          <a:xfrm>
            <a:off x="4879649" y="2766217"/>
            <a:ext cx="7067372" cy="1325563"/>
          </a:xfrm>
          <a:prstGeom prst="rect">
            <a:avLst/>
          </a:prstGeom>
          <a:noFill/>
          <a:ln>
            <a:noFill/>
          </a:ln>
        </p:spPr>
        <p:txBody>
          <a:bodyPr anchorCtr="0" anchor="b" bIns="45700" lIns="91425" spcFirstLastPara="1" rIns="91425" wrap="square" tIns="45700">
            <a:normAutofit fontScale="85000" lnSpcReduction="10000"/>
          </a:bodyPr>
          <a:lstStyle/>
          <a:p>
            <a:pPr indent="0" lvl="0" marL="0" marR="0" rtl="0" algn="l">
              <a:lnSpc>
                <a:spcPct val="90000"/>
              </a:lnSpc>
              <a:spcBef>
                <a:spcPts val="0"/>
              </a:spcBef>
              <a:spcAft>
                <a:spcPts val="0"/>
              </a:spcAft>
              <a:buClr>
                <a:schemeClr val="dk1"/>
              </a:buClr>
              <a:buSzPct val="100000"/>
              <a:buFont typeface="Montserrat"/>
              <a:buNone/>
            </a:pPr>
            <a:r>
              <a:rPr b="1" i="0" lang="fr-FR" sz="3600" u="none" cap="none" strike="noStrike">
                <a:solidFill>
                  <a:schemeClr val="dk1"/>
                </a:solidFill>
                <a:latin typeface="Montserrat"/>
                <a:ea typeface="Montserrat"/>
                <a:cs typeface="Montserrat"/>
                <a:sym typeface="Montserrat"/>
              </a:rPr>
              <a:t>OPEN CALL </a:t>
            </a:r>
            <a:endParaRPr b="1" i="0" sz="3600" u="none" cap="none" strike="noStrike">
              <a:solidFill>
                <a:schemeClr val="dk1"/>
              </a:solidFill>
              <a:latin typeface="Montserrat"/>
              <a:ea typeface="Montserrat"/>
              <a:cs typeface="Montserrat"/>
              <a:sym typeface="Montserrat"/>
            </a:endParaRPr>
          </a:p>
          <a:p>
            <a:pPr indent="0" lvl="0" marL="0" marR="0" rtl="0" algn="l">
              <a:lnSpc>
                <a:spcPct val="90000"/>
              </a:lnSpc>
              <a:spcBef>
                <a:spcPts val="0"/>
              </a:spcBef>
              <a:spcAft>
                <a:spcPts val="0"/>
              </a:spcAft>
              <a:buClr>
                <a:schemeClr val="dk1"/>
              </a:buClr>
              <a:buSzPct val="100000"/>
              <a:buFont typeface="Montserrat"/>
              <a:buNone/>
            </a:pPr>
            <a:r>
              <a:rPr b="1" i="0" lang="fr-FR" sz="3600" u="none" cap="none" strike="noStrike">
                <a:solidFill>
                  <a:schemeClr val="dk1"/>
                </a:solidFill>
                <a:latin typeface="Montserrat"/>
                <a:ea typeface="Montserrat"/>
                <a:cs typeface="Montserrat"/>
                <a:sym typeface="Montserrat"/>
              </a:rPr>
              <a:t>APOLAN RESIDENCY</a:t>
            </a:r>
            <a:endParaRPr b="1" i="0" sz="3600" u="none" cap="none" strike="noStrike">
              <a:solidFill>
                <a:schemeClr val="dk1"/>
              </a:solidFill>
              <a:latin typeface="Montserrat"/>
              <a:ea typeface="Montserrat"/>
              <a:cs typeface="Montserrat"/>
              <a:sym typeface="Montserrat"/>
            </a:endParaRPr>
          </a:p>
          <a:p>
            <a:pPr indent="0" lvl="0" marL="0" marR="0" rtl="0" algn="l">
              <a:lnSpc>
                <a:spcPct val="90000"/>
              </a:lnSpc>
              <a:spcBef>
                <a:spcPts val="0"/>
              </a:spcBef>
              <a:spcAft>
                <a:spcPts val="0"/>
              </a:spcAft>
              <a:buClr>
                <a:schemeClr val="dk1"/>
              </a:buClr>
              <a:buSzPct val="100000"/>
              <a:buFont typeface="Montserrat"/>
              <a:buNone/>
            </a:pPr>
            <a:r>
              <a:rPr b="1" i="0" lang="fr-FR" sz="3600" u="none" cap="none" strike="noStrike">
                <a:solidFill>
                  <a:schemeClr val="dk1"/>
                </a:solidFill>
                <a:latin typeface="Montserrat"/>
                <a:ea typeface="Montserrat"/>
                <a:cs typeface="Montserrat"/>
                <a:sym typeface="Montserrat"/>
              </a:rPr>
              <a:t>                    </a:t>
            </a:r>
            <a:r>
              <a:rPr b="1" i="0" lang="fr-FR" sz="3600" u="none" cap="none" strike="noStrike">
                <a:solidFill>
                  <a:schemeClr val="dk1"/>
                </a:solidFill>
                <a:latin typeface="Arial"/>
                <a:ea typeface="Arial"/>
                <a:cs typeface="Arial"/>
                <a:sym typeface="Arial"/>
              </a:rPr>
              <a:t> </a:t>
            </a:r>
            <a:r>
              <a:rPr b="1" i="0" lang="fr-FR" sz="3600" u="none" cap="none" strike="noStrike">
                <a:solidFill>
                  <a:schemeClr val="dk1"/>
                </a:solidFill>
                <a:latin typeface="Montserrat"/>
                <a:ea typeface="Montserrat"/>
                <a:cs typeface="Montserrat"/>
                <a:sym typeface="Montserrat"/>
              </a:rPr>
              <a:t>FONDATION FIMINCO</a:t>
            </a:r>
            <a:endParaRPr b="0" i="0" sz="1400" u="none" cap="none" strike="noStrike">
              <a:solidFill>
                <a:schemeClr val="dk1"/>
              </a:solidFill>
              <a:latin typeface="Arial"/>
              <a:ea typeface="Arial"/>
              <a:cs typeface="Arial"/>
              <a:sym typeface="Arial"/>
            </a:endParaRPr>
          </a:p>
        </p:txBody>
      </p:sp>
      <p:grpSp>
        <p:nvGrpSpPr>
          <p:cNvPr id="120" name="Google Shape;120;p1"/>
          <p:cNvGrpSpPr/>
          <p:nvPr/>
        </p:nvGrpSpPr>
        <p:grpSpPr>
          <a:xfrm>
            <a:off x="2683379" y="5106606"/>
            <a:ext cx="8665547" cy="1427697"/>
            <a:chOff x="2235613" y="5174973"/>
            <a:chExt cx="8665547" cy="1427697"/>
          </a:xfrm>
        </p:grpSpPr>
        <p:sp>
          <p:nvSpPr>
            <p:cNvPr id="121" name="Google Shape;121;p1"/>
            <p:cNvSpPr txBox="1"/>
            <p:nvPr/>
          </p:nvSpPr>
          <p:spPr>
            <a:xfrm>
              <a:off x="2235613" y="5174973"/>
              <a:ext cx="8600400" cy="954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00"/>
                <a:buFont typeface="Arial"/>
                <a:buNone/>
              </a:pPr>
              <a:r>
                <a:rPr b="0" i="0" lang="fr-FR" sz="2800" u="none" cap="none" strike="noStrike">
                  <a:solidFill>
                    <a:schemeClr val="dk1"/>
                  </a:solidFill>
                  <a:latin typeface="Montserrat"/>
                  <a:ea typeface="Montserrat"/>
                  <a:cs typeface="Montserrat"/>
                  <a:sym typeface="Montserrat"/>
                </a:rPr>
                <a:t>Application deadline</a:t>
              </a:r>
              <a:r>
                <a:rPr lang="fr-FR" sz="2800">
                  <a:solidFill>
                    <a:schemeClr val="dk1"/>
                  </a:solidFill>
                  <a:latin typeface="Montserrat"/>
                  <a:ea typeface="Montserrat"/>
                  <a:cs typeface="Montserrat"/>
                  <a:sym typeface="Montserrat"/>
                </a:rPr>
                <a:t>: March 29, </a:t>
              </a:r>
              <a:r>
                <a:rPr b="0" i="0" lang="fr-FR" sz="2800" u="none" cap="none" strike="noStrike">
                  <a:solidFill>
                    <a:schemeClr val="dk1"/>
                  </a:solidFill>
                  <a:latin typeface="Montserrat"/>
                  <a:ea typeface="Montserrat"/>
                  <a:cs typeface="Montserrat"/>
                  <a:sym typeface="Montserrat"/>
                </a:rPr>
                <a:t>202</a:t>
              </a:r>
              <a:r>
                <a:rPr lang="fr-FR" sz="2800">
                  <a:solidFill>
                    <a:schemeClr val="dk1"/>
                  </a:solidFill>
                  <a:latin typeface="Montserrat"/>
                  <a:ea typeface="Montserrat"/>
                  <a:cs typeface="Montserrat"/>
                  <a:sym typeface="Montserrat"/>
                </a:rPr>
                <a:t>6</a:t>
              </a:r>
              <a:endParaRPr b="0" i="0" sz="1400" u="none" cap="none" strike="noStrike">
                <a:solidFill>
                  <a:schemeClr val="dk1"/>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2800"/>
                <a:buFont typeface="Arial"/>
                <a:buNone/>
              </a:pPr>
              <a:r>
                <a:rPr b="0" i="0" lang="fr-FR" sz="2800" u="none" cap="none" strike="noStrike">
                  <a:solidFill>
                    <a:schemeClr val="dk1"/>
                  </a:solidFill>
                  <a:latin typeface="Montserrat"/>
                  <a:ea typeface="Montserrat"/>
                  <a:cs typeface="Montserrat"/>
                  <a:sym typeface="Montserrat"/>
                </a:rPr>
                <a:t>midnight</a:t>
              </a:r>
              <a:endParaRPr b="0" i="0" sz="1400" u="none" cap="none" strike="noStrike">
                <a:solidFill>
                  <a:srgbClr val="000000"/>
                </a:solidFill>
                <a:latin typeface="Arial"/>
                <a:ea typeface="Arial"/>
                <a:cs typeface="Arial"/>
                <a:sym typeface="Arial"/>
              </a:endParaRPr>
            </a:p>
          </p:txBody>
        </p:sp>
        <p:sp>
          <p:nvSpPr>
            <p:cNvPr id="122" name="Google Shape;122;p1"/>
            <p:cNvSpPr txBox="1"/>
            <p:nvPr/>
          </p:nvSpPr>
          <p:spPr>
            <a:xfrm>
              <a:off x="9915360" y="6063870"/>
              <a:ext cx="985800" cy="538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900"/>
                <a:buFont typeface="Arial"/>
                <a:buNone/>
              </a:pPr>
              <a:r>
                <a:rPr b="0" i="0" lang="fr-FR" sz="1900" u="none" cap="none" strike="noStrike">
                  <a:solidFill>
                    <a:schemeClr val="dk1"/>
                  </a:solidFill>
                  <a:latin typeface="Montserrat"/>
                  <a:ea typeface="Montserrat"/>
                  <a:cs typeface="Montserrat"/>
                  <a:sym typeface="Montserrat"/>
                </a:rPr>
                <a:t>(CET)</a:t>
              </a:r>
              <a:endParaRPr b="0" i="0" sz="19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alibri"/>
                <a:ea typeface="Calibri"/>
                <a:cs typeface="Calibri"/>
                <a:sym typeface="Calibri"/>
              </a:endParaRPr>
            </a:p>
          </p:txBody>
        </p:sp>
      </p:grpSp>
      <p:pic>
        <p:nvPicPr>
          <p:cNvPr id="123" name="Google Shape;123;p1"/>
          <p:cNvPicPr preferRelativeResize="0"/>
          <p:nvPr/>
        </p:nvPicPr>
        <p:blipFill rotWithShape="1">
          <a:blip r:embed="rId4">
            <a:alphaModFix/>
          </a:blip>
          <a:srcRect b="0" l="0" r="0" t="0"/>
          <a:stretch/>
        </p:blipFill>
        <p:spPr>
          <a:xfrm>
            <a:off x="8211423" y="544344"/>
            <a:ext cx="1980000" cy="1748476"/>
          </a:xfrm>
          <a:prstGeom prst="rect">
            <a:avLst/>
          </a:prstGeom>
          <a:noFill/>
          <a:ln>
            <a:noFill/>
          </a:ln>
        </p:spPr>
      </p:pic>
      <p:cxnSp>
        <p:nvCxnSpPr>
          <p:cNvPr id="124" name="Google Shape;124;p1"/>
          <p:cNvCxnSpPr/>
          <p:nvPr/>
        </p:nvCxnSpPr>
        <p:spPr>
          <a:xfrm>
            <a:off x="4970849" y="3952951"/>
            <a:ext cx="2068200" cy="0"/>
          </a:xfrm>
          <a:prstGeom prst="straightConnector1">
            <a:avLst/>
          </a:prstGeom>
          <a:noFill/>
          <a:ln cap="flat" cmpd="sng" w="57150">
            <a:solidFill>
              <a:schemeClr val="dk1"/>
            </a:solidFill>
            <a:prstDash val="solid"/>
            <a:miter lim="800000"/>
            <a:headEnd len="sm" w="sm" type="none"/>
            <a:tailEnd len="sm" w="sm" type="none"/>
          </a:ln>
        </p:spPr>
      </p:cxnSp>
      <p:cxnSp>
        <p:nvCxnSpPr>
          <p:cNvPr id="125" name="Google Shape;125;p1"/>
          <p:cNvCxnSpPr/>
          <p:nvPr/>
        </p:nvCxnSpPr>
        <p:spPr>
          <a:xfrm>
            <a:off x="9385960" y="3471938"/>
            <a:ext cx="2229900" cy="0"/>
          </a:xfrm>
          <a:prstGeom prst="straightConnector1">
            <a:avLst/>
          </a:prstGeom>
          <a:noFill/>
          <a:ln cap="flat" cmpd="sng" w="57150">
            <a:solidFill>
              <a:schemeClr val="dk1"/>
            </a:solidFill>
            <a:prstDash val="solid"/>
            <a:miter lim="800000"/>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0"/>
          <p:cNvSpPr txBox="1"/>
          <p:nvPr/>
        </p:nvSpPr>
        <p:spPr>
          <a:xfrm>
            <a:off x="323018" y="576925"/>
            <a:ext cx="9987300" cy="7479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fr-FR" sz="1800" u="none" cap="none" strike="noStrike">
                <a:solidFill>
                  <a:schemeClr val="dk1"/>
                </a:solidFill>
                <a:latin typeface="Montserrat"/>
                <a:ea typeface="Montserrat"/>
                <a:cs typeface="Montserrat"/>
                <a:sym typeface="Montserrat"/>
              </a:rPr>
              <a:t>PRESENTATION OF TAIWAN CULTURAL CENTER TO PARIS</a:t>
            </a:r>
            <a:endParaRPr b="0" i="0" sz="1400" u="none" cap="none" strike="noStrike">
              <a:solidFill>
                <a:srgbClr val="000000"/>
              </a:solidFill>
              <a:latin typeface="Arial"/>
              <a:ea typeface="Arial"/>
              <a:cs typeface="Arial"/>
              <a:sym typeface="Arial"/>
            </a:endParaRPr>
          </a:p>
        </p:txBody>
      </p:sp>
      <p:sp>
        <p:nvSpPr>
          <p:cNvPr id="223" name="Google Shape;223;p10"/>
          <p:cNvSpPr txBox="1"/>
          <p:nvPr/>
        </p:nvSpPr>
        <p:spPr>
          <a:xfrm>
            <a:off x="323036" y="434690"/>
            <a:ext cx="11357335" cy="27695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Montserrat Medium"/>
                <a:ea typeface="Montserrat Medium"/>
                <a:cs typeface="Montserrat Medium"/>
                <a:sym typeface="Montserrat Medium"/>
              </a:rPr>
              <a:t> OPEN CALL FOR TAIWANESE ARTISTS ———————————— FONDATION FIMINCO</a:t>
            </a:r>
            <a:endParaRPr b="0" i="0" sz="1400" u="none" cap="none" strike="noStrike">
              <a:solidFill>
                <a:srgbClr val="000000"/>
              </a:solidFill>
              <a:latin typeface="Arial"/>
              <a:ea typeface="Arial"/>
              <a:cs typeface="Arial"/>
              <a:sym typeface="Arial"/>
            </a:endParaRPr>
          </a:p>
        </p:txBody>
      </p:sp>
      <p:sp>
        <p:nvSpPr>
          <p:cNvPr id="224" name="Google Shape;224;p10"/>
          <p:cNvSpPr txBox="1"/>
          <p:nvPr/>
        </p:nvSpPr>
        <p:spPr>
          <a:xfrm>
            <a:off x="6911161" y="1597010"/>
            <a:ext cx="4769100" cy="2862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Montserrat"/>
                <a:ea typeface="Montserrat"/>
                <a:cs typeface="Montserrat"/>
                <a:sym typeface="Montserrat"/>
              </a:rPr>
              <a:t>The Taiwan Cultural Center, established by the Ministry of Culture at the Taipei Representative Office in France, is the first Taiwanese cultural organization to be set up in Europe. Located in the heart of Paris, next to Musée d'Orsay</a:t>
            </a:r>
            <a:r>
              <a:rPr b="0" i="0" lang="fr-FR" sz="1200" u="none" cap="none" strike="noStrike">
                <a:solidFill>
                  <a:schemeClr val="dk1"/>
                </a:solidFill>
                <a:latin typeface="Arial"/>
                <a:ea typeface="Arial"/>
                <a:cs typeface="Arial"/>
                <a:sym typeface="Arial"/>
              </a:rPr>
              <a:t>.</a:t>
            </a:r>
            <a:endParaRPr b="0" i="0" sz="12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Montserrat"/>
                <a:ea typeface="Montserrat"/>
                <a:cs typeface="Montserrat"/>
                <a:sym typeface="Montserrat"/>
              </a:rPr>
              <a:t>Its aim is to promote exchange programs, artistic and cultural cooperation between Taiwan and France, as well as with other European countries, based on the universal values expressed in Taiwanese arts and culture.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Montserrat"/>
                <a:ea typeface="Montserrat"/>
                <a:cs typeface="Montserrat"/>
                <a:sym typeface="Montserrat"/>
              </a:rPr>
              <a:t>These initiatives, which are aimed at artists and professionals in the arts and culture sectors, as well as the general public, are designed to raise the profile of Taiwanese culture and encourage the development of the cultural economy, including through new media and the Internet.</a:t>
            </a:r>
            <a:endParaRPr b="0" i="0" sz="1400" u="none" cap="none" strike="noStrike">
              <a:solidFill>
                <a:srgbClr val="000000"/>
              </a:solidFill>
              <a:latin typeface="Arial"/>
              <a:ea typeface="Arial"/>
              <a:cs typeface="Arial"/>
              <a:sym typeface="Arial"/>
            </a:endParaRPr>
          </a:p>
        </p:txBody>
      </p:sp>
      <p:pic>
        <p:nvPicPr>
          <p:cNvPr descr="Une image contenant plein air, bâtiment, ciel, façade&#10;&#10;Description générée automatiquement" id="225" name="Google Shape;225;p10"/>
          <p:cNvPicPr preferRelativeResize="0"/>
          <p:nvPr/>
        </p:nvPicPr>
        <p:blipFill rotWithShape="1">
          <a:blip r:embed="rId3">
            <a:alphaModFix/>
          </a:blip>
          <a:srcRect b="0" l="0" r="0" t="0"/>
          <a:stretch/>
        </p:blipFill>
        <p:spPr>
          <a:xfrm>
            <a:off x="323036" y="1597010"/>
            <a:ext cx="6396741" cy="479755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descr="Une image contenant bâtiment, intérieur, sol, orange&#10;&#10;Description générée automatiquement" id="230" name="Google Shape;230;p11"/>
          <p:cNvPicPr preferRelativeResize="0"/>
          <p:nvPr/>
        </p:nvPicPr>
        <p:blipFill rotWithShape="1">
          <a:blip r:embed="rId3">
            <a:alphaModFix/>
          </a:blip>
          <a:srcRect b="0" l="32186" r="1147" t="0"/>
          <a:stretch/>
        </p:blipFill>
        <p:spPr>
          <a:xfrm>
            <a:off x="473327" y="497261"/>
            <a:ext cx="3489073" cy="3420003"/>
          </a:xfrm>
          <a:prstGeom prst="rect">
            <a:avLst/>
          </a:prstGeom>
          <a:noFill/>
          <a:ln>
            <a:noFill/>
          </a:ln>
        </p:spPr>
      </p:pic>
      <p:grpSp>
        <p:nvGrpSpPr>
          <p:cNvPr id="231" name="Google Shape;231;p11"/>
          <p:cNvGrpSpPr/>
          <p:nvPr/>
        </p:nvGrpSpPr>
        <p:grpSpPr>
          <a:xfrm>
            <a:off x="1651693" y="1560776"/>
            <a:ext cx="2334646" cy="2424665"/>
            <a:chOff x="6514183" y="2526399"/>
            <a:chExt cx="4006600" cy="4118677"/>
          </a:xfrm>
        </p:grpSpPr>
        <p:sp>
          <p:nvSpPr>
            <p:cNvPr id="232" name="Google Shape;232;p11"/>
            <p:cNvSpPr/>
            <p:nvPr/>
          </p:nvSpPr>
          <p:spPr>
            <a:xfrm>
              <a:off x="6514183" y="4479889"/>
              <a:ext cx="4006599" cy="2165187"/>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3" name="Google Shape;233;p11"/>
            <p:cNvSpPr/>
            <p:nvPr/>
          </p:nvSpPr>
          <p:spPr>
            <a:xfrm>
              <a:off x="8517483" y="2526399"/>
              <a:ext cx="2003300" cy="2016991"/>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234" name="Google Shape;234;p11"/>
          <p:cNvSpPr txBox="1"/>
          <p:nvPr/>
        </p:nvSpPr>
        <p:spPr>
          <a:xfrm>
            <a:off x="4525656" y="2289458"/>
            <a:ext cx="3140687" cy="9386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fr-FR" sz="1100" u="none" cap="none" strike="noStrike">
                <a:solidFill>
                  <a:schemeClr val="dk1"/>
                </a:solidFill>
                <a:latin typeface="Montserrat Light"/>
                <a:ea typeface="Montserrat Light"/>
                <a:cs typeface="Montserrat Light"/>
                <a:sym typeface="Montserrat Light"/>
              </a:rPr>
              <a:t>43 rue de la Commune de Paris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fr-FR" sz="1100" u="none" cap="none" strike="noStrike">
                <a:solidFill>
                  <a:schemeClr val="dk1"/>
                </a:solidFill>
                <a:latin typeface="Montserrat Light"/>
                <a:ea typeface="Montserrat Light"/>
                <a:cs typeface="Montserrat Light"/>
                <a:sym typeface="Montserrat Light"/>
              </a:rPr>
              <a:t>93230 Romainville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fr-FR" sz="1100" u="none" cap="none" strike="noStrike">
                <a:solidFill>
                  <a:schemeClr val="dk1"/>
                </a:solidFill>
                <a:latin typeface="Montserrat Light"/>
                <a:ea typeface="Montserrat Light"/>
                <a:cs typeface="Montserrat Light"/>
                <a:sym typeface="Montserrat Light"/>
              </a:rPr>
              <a:t>France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100"/>
              <a:buFont typeface="Arial"/>
              <a:buNone/>
            </a:pPr>
            <a:r>
              <a:rPr b="0" i="0" lang="fr-FR" sz="1100" u="none" cap="none" strike="noStrike">
                <a:solidFill>
                  <a:schemeClr val="dk1"/>
                </a:solidFill>
                <a:latin typeface="Montserrat Light"/>
                <a:ea typeface="Montserrat Light"/>
                <a:cs typeface="Montserrat Light"/>
                <a:sym typeface="Montserrat Light"/>
              </a:rPr>
              <a:t>www.fondationfiminco.com</a:t>
            </a:r>
            <a:endParaRPr b="0" i="0" sz="1100" u="none" cap="none" strike="noStrike">
              <a:solidFill>
                <a:schemeClr val="dk1"/>
              </a:solidFill>
              <a:latin typeface="Montserrat Light"/>
              <a:ea typeface="Montserrat Light"/>
              <a:cs typeface="Montserrat Light"/>
              <a:sym typeface="Montserrat Light"/>
            </a:endParaRPr>
          </a:p>
        </p:txBody>
      </p:sp>
      <p:sp>
        <p:nvSpPr>
          <p:cNvPr id="235" name="Google Shape;235;p11"/>
          <p:cNvSpPr txBox="1"/>
          <p:nvPr/>
        </p:nvSpPr>
        <p:spPr>
          <a:xfrm>
            <a:off x="451825" y="6022530"/>
            <a:ext cx="3858917" cy="2154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fr-FR" sz="800" u="none" cap="none" strike="noStrike">
                <a:solidFill>
                  <a:schemeClr val="dk1"/>
                </a:solidFill>
                <a:latin typeface="Montserrat Light"/>
                <a:ea typeface="Montserrat Light"/>
                <a:cs typeface="Montserrat Light"/>
                <a:sym typeface="Montserrat Light"/>
              </a:rPr>
              <a:t>© Manuel Abella, View of the exhibition Gunaikeîon 40 ans du Frac,  2023 </a:t>
            </a:r>
            <a:endParaRPr b="0" i="0" sz="800" u="none" cap="none" strike="noStrike">
              <a:solidFill>
                <a:schemeClr val="dk1"/>
              </a:solidFill>
              <a:latin typeface="Montserrat Light"/>
              <a:ea typeface="Montserrat Light"/>
              <a:cs typeface="Montserrat Light"/>
              <a:sym typeface="Montserrat Light"/>
            </a:endParaRPr>
          </a:p>
        </p:txBody>
      </p:sp>
      <p:sp>
        <p:nvSpPr>
          <p:cNvPr id="236" name="Google Shape;236;p11">
            <a:hlinkClick r:id="rId4"/>
          </p:cNvPr>
          <p:cNvSpPr txBox="1"/>
          <p:nvPr/>
        </p:nvSpPr>
        <p:spPr>
          <a:xfrm>
            <a:off x="451826" y="3917264"/>
            <a:ext cx="3326671" cy="1169755"/>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Montserrat"/>
              <a:buNone/>
            </a:pPr>
            <a:r>
              <a:rPr b="1" i="0" lang="fr-FR" sz="2800" u="sng" cap="none" strike="noStrike">
                <a:solidFill>
                  <a:schemeClr val="hlink"/>
                </a:solidFill>
                <a:latin typeface="Arial"/>
                <a:ea typeface="Arial"/>
                <a:cs typeface="Arial"/>
                <a:sym typeface="Arial"/>
                <a:hlinkClick r:id="rId5"/>
              </a:rPr>
              <a:t>—— </a:t>
            </a:r>
            <a:r>
              <a:rPr b="1" i="0" lang="fr-FR" sz="2800" u="sng" cap="none" strike="noStrike">
                <a:solidFill>
                  <a:schemeClr val="hlink"/>
                </a:solidFill>
                <a:latin typeface="Montserrat"/>
                <a:ea typeface="Montserrat"/>
                <a:cs typeface="Montserrat"/>
                <a:sym typeface="Montserrat"/>
                <a:hlinkClick r:id="rId6"/>
              </a:rPr>
              <a:t>CLICK HERE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3600"/>
              <a:buFont typeface="Montserrat"/>
              <a:buNone/>
            </a:pPr>
            <a:r>
              <a:rPr b="1" i="0" lang="fr-FR" sz="2800" u="sng" cap="none" strike="noStrike">
                <a:solidFill>
                  <a:schemeClr val="hlink"/>
                </a:solidFill>
                <a:latin typeface="Montserrat"/>
                <a:ea typeface="Montserrat"/>
                <a:cs typeface="Montserrat"/>
                <a:sym typeface="Montserrat"/>
                <a:hlinkClick r:id="rId7"/>
              </a:rPr>
              <a:t>TO APPLY </a:t>
            </a:r>
            <a:r>
              <a:rPr b="1" i="0" lang="fr-FR" sz="2800" u="sng" cap="none" strike="noStrike">
                <a:solidFill>
                  <a:schemeClr val="hlink"/>
                </a:solidFill>
                <a:latin typeface="Arial"/>
                <a:ea typeface="Arial"/>
                <a:cs typeface="Arial"/>
                <a:sym typeface="Arial"/>
                <a:hlinkClick r:id="rId8"/>
              </a:rPr>
              <a:t>———</a:t>
            </a:r>
            <a:endParaRPr b="1" i="0" sz="1100" u="none" cap="none" strike="noStrike">
              <a:solidFill>
                <a:srgbClr val="000000"/>
              </a:solidFill>
              <a:latin typeface="Arial"/>
              <a:ea typeface="Arial"/>
              <a:cs typeface="Arial"/>
              <a:sym typeface="Arial"/>
            </a:endParaRPr>
          </a:p>
        </p:txBody>
      </p:sp>
      <p:pic>
        <p:nvPicPr>
          <p:cNvPr descr="Une image contenant Graphique, symbole, silhouette&#10;&#10;Description générée automatiquement" id="237" name="Google Shape;237;p11"/>
          <p:cNvPicPr preferRelativeResize="0"/>
          <p:nvPr/>
        </p:nvPicPr>
        <p:blipFill rotWithShape="1">
          <a:blip r:embed="rId9">
            <a:alphaModFix/>
          </a:blip>
          <a:srcRect b="0" l="0" r="0" t="0"/>
          <a:stretch/>
        </p:blipFill>
        <p:spPr>
          <a:xfrm rot="-1314406">
            <a:off x="1688677" y="5079686"/>
            <a:ext cx="644880" cy="608057"/>
          </a:xfrm>
          <a:prstGeom prst="rect">
            <a:avLst/>
          </a:prstGeom>
          <a:noFill/>
          <a:ln>
            <a:noFill/>
          </a:ln>
        </p:spPr>
      </p:pic>
      <p:sp>
        <p:nvSpPr>
          <p:cNvPr id="238" name="Google Shape;238;p11"/>
          <p:cNvSpPr txBox="1"/>
          <p:nvPr/>
        </p:nvSpPr>
        <p:spPr>
          <a:xfrm>
            <a:off x="8391999" y="2289458"/>
            <a:ext cx="3140687" cy="9386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fr-FR" sz="1100" u="none" cap="none" strike="noStrike">
                <a:solidFill>
                  <a:schemeClr val="dk1"/>
                </a:solidFill>
                <a:latin typeface="Montserrat Light"/>
                <a:ea typeface="Montserrat Light"/>
                <a:cs typeface="Montserrat Light"/>
                <a:sym typeface="Montserrat Light"/>
              </a:rPr>
              <a:t>78, rue de l’Université</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fr-FR" sz="1100" u="none" cap="none" strike="noStrike">
                <a:solidFill>
                  <a:schemeClr val="dk1"/>
                </a:solidFill>
                <a:latin typeface="Montserrat Light"/>
                <a:ea typeface="Montserrat Light"/>
                <a:cs typeface="Montserrat Light"/>
                <a:sym typeface="Montserrat Light"/>
              </a:rPr>
              <a:t>75007 Paris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fr-FR" sz="1100" u="none" cap="none" strike="noStrike">
                <a:solidFill>
                  <a:schemeClr val="dk1"/>
                </a:solidFill>
                <a:latin typeface="Montserrat Light"/>
                <a:ea typeface="Montserrat Light"/>
                <a:cs typeface="Montserrat Light"/>
                <a:sym typeface="Montserrat Light"/>
              </a:rPr>
              <a:t>France</a:t>
            </a:r>
            <a:endParaRPr b="0" i="0" sz="11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100"/>
              <a:buFont typeface="Arial"/>
              <a:buNone/>
            </a:pPr>
            <a:r>
              <a:rPr b="0" i="0" lang="fr-FR" sz="1100" u="none" cap="none" strike="noStrike">
                <a:solidFill>
                  <a:schemeClr val="dk1"/>
                </a:solidFill>
                <a:latin typeface="Montserrat Light"/>
                <a:ea typeface="Montserrat Light"/>
                <a:cs typeface="Montserrat Light"/>
                <a:sym typeface="Montserrat Light"/>
              </a:rPr>
              <a:t>https://fr.taiwan.culture.tw/</a:t>
            </a:r>
            <a:endParaRPr b="0" i="0" sz="1400" u="none" cap="none" strike="noStrike">
              <a:solidFill>
                <a:srgbClr val="000000"/>
              </a:solidFill>
              <a:latin typeface="Arial"/>
              <a:ea typeface="Arial"/>
              <a:cs typeface="Arial"/>
              <a:sym typeface="Arial"/>
            </a:endParaRPr>
          </a:p>
        </p:txBody>
      </p:sp>
      <p:sp>
        <p:nvSpPr>
          <p:cNvPr id="239" name="Google Shape;239;p11"/>
          <p:cNvSpPr txBox="1"/>
          <p:nvPr/>
        </p:nvSpPr>
        <p:spPr>
          <a:xfrm>
            <a:off x="4525656" y="494014"/>
            <a:ext cx="266400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fr-FR" sz="2400" u="none" cap="none" strike="noStrike">
                <a:solidFill>
                  <a:schemeClr val="dk1"/>
                </a:solidFill>
                <a:latin typeface="Montserrat"/>
                <a:ea typeface="Montserrat"/>
                <a:cs typeface="Montserrat"/>
                <a:sym typeface="Montserrat"/>
              </a:rPr>
              <a:t>Fondation </a:t>
            </a:r>
            <a:endParaRPr b="1" i="0" sz="2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b="1" i="0" lang="fr-FR" sz="2400" u="none" cap="none" strike="noStrike">
                <a:solidFill>
                  <a:schemeClr val="dk1"/>
                </a:solidFill>
                <a:latin typeface="Montserrat"/>
                <a:ea typeface="Montserrat"/>
                <a:cs typeface="Montserrat"/>
                <a:sym typeface="Montserrat"/>
              </a:rPr>
              <a:t>             Fiminco </a:t>
            </a:r>
            <a:endParaRPr b="1" i="0" sz="3200" u="none" cap="none" strike="noStrike">
              <a:solidFill>
                <a:srgbClr val="000000"/>
              </a:solidFill>
              <a:latin typeface="Montserrat"/>
              <a:ea typeface="Montserrat"/>
              <a:cs typeface="Montserrat"/>
              <a:sym typeface="Montserrat"/>
            </a:endParaRPr>
          </a:p>
        </p:txBody>
      </p:sp>
      <p:pic>
        <p:nvPicPr>
          <p:cNvPr id="240" name="Google Shape;240;p11"/>
          <p:cNvPicPr preferRelativeResize="0"/>
          <p:nvPr/>
        </p:nvPicPr>
        <p:blipFill rotWithShape="1">
          <a:blip r:embed="rId10">
            <a:alphaModFix/>
          </a:blip>
          <a:srcRect b="0" l="0" r="0" t="0"/>
          <a:stretch/>
        </p:blipFill>
        <p:spPr>
          <a:xfrm>
            <a:off x="8740758" y="545171"/>
            <a:ext cx="1512000" cy="1335201"/>
          </a:xfrm>
          <a:prstGeom prst="rect">
            <a:avLst/>
          </a:prstGeom>
          <a:noFill/>
          <a:ln>
            <a:noFill/>
          </a:ln>
        </p:spPr>
      </p:pic>
      <p:cxnSp>
        <p:nvCxnSpPr>
          <p:cNvPr id="241" name="Google Shape;241;p11"/>
          <p:cNvCxnSpPr/>
          <p:nvPr/>
        </p:nvCxnSpPr>
        <p:spPr>
          <a:xfrm>
            <a:off x="4627938" y="1119049"/>
            <a:ext cx="972762" cy="0"/>
          </a:xfrm>
          <a:prstGeom prst="straightConnector1">
            <a:avLst/>
          </a:prstGeom>
          <a:noFill/>
          <a:ln cap="flat" cmpd="sng" w="28575">
            <a:solidFill>
              <a:schemeClr val="dk1"/>
            </a:solidFill>
            <a:prstDash val="solid"/>
            <a:miter lim="800000"/>
            <a:headEnd len="sm" w="sm" type="none"/>
            <a:tailEnd len="sm" w="sm" type="none"/>
          </a:ln>
        </p:spPr>
      </p:cxnSp>
      <p:cxnSp>
        <p:nvCxnSpPr>
          <p:cNvPr id="242" name="Google Shape;242;p11"/>
          <p:cNvCxnSpPr/>
          <p:nvPr/>
        </p:nvCxnSpPr>
        <p:spPr>
          <a:xfrm>
            <a:off x="6290051" y="749955"/>
            <a:ext cx="599661" cy="0"/>
          </a:xfrm>
          <a:prstGeom prst="straightConnector1">
            <a:avLst/>
          </a:prstGeom>
          <a:noFill/>
          <a:ln cap="flat" cmpd="sng" w="28575">
            <a:solidFill>
              <a:schemeClr val="dk1"/>
            </a:solidFill>
            <a:prstDash val="solid"/>
            <a:miter lim="800000"/>
            <a:headEnd len="sm" w="sm" type="none"/>
            <a:tailEnd len="sm" w="sm" type="none"/>
          </a:ln>
        </p:spPr>
      </p:cxnSp>
      <p:grpSp>
        <p:nvGrpSpPr>
          <p:cNvPr id="243" name="Google Shape;243;p11"/>
          <p:cNvGrpSpPr/>
          <p:nvPr/>
        </p:nvGrpSpPr>
        <p:grpSpPr>
          <a:xfrm>
            <a:off x="4562061" y="3480121"/>
            <a:ext cx="2465423" cy="2791037"/>
            <a:chOff x="4794651" y="3651360"/>
            <a:chExt cx="2465423" cy="2791037"/>
          </a:xfrm>
        </p:grpSpPr>
        <p:sp>
          <p:nvSpPr>
            <p:cNvPr id="244" name="Google Shape;244;p11"/>
            <p:cNvSpPr txBox="1"/>
            <p:nvPr/>
          </p:nvSpPr>
          <p:spPr>
            <a:xfrm>
              <a:off x="5222404" y="3711539"/>
              <a:ext cx="198062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C0C0C"/>
                  </a:solidFill>
                  <a:latin typeface="Montserrat Medium"/>
                  <a:ea typeface="Montserrat Medium"/>
                  <a:cs typeface="Montserrat Medium"/>
                  <a:sym typeface="Montserrat Medium"/>
                </a:rPr>
                <a:t>@fondationfiminco</a:t>
              </a:r>
              <a:endParaRPr b="0" i="0" sz="1400" u="none" cap="none" strike="noStrike">
                <a:solidFill>
                  <a:srgbClr val="000000"/>
                </a:solidFill>
                <a:latin typeface="Arial"/>
                <a:ea typeface="Arial"/>
                <a:cs typeface="Arial"/>
                <a:sym typeface="Arial"/>
              </a:endParaRPr>
            </a:p>
          </p:txBody>
        </p:sp>
        <p:sp>
          <p:nvSpPr>
            <p:cNvPr id="245" name="Google Shape;245;p11"/>
            <p:cNvSpPr txBox="1"/>
            <p:nvPr/>
          </p:nvSpPr>
          <p:spPr>
            <a:xfrm>
              <a:off x="5222404" y="4334267"/>
              <a:ext cx="196222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C0C0C"/>
                  </a:solidFill>
                  <a:latin typeface="Montserrat Medium"/>
                  <a:ea typeface="Montserrat Medium"/>
                  <a:cs typeface="Montserrat Medium"/>
                  <a:sym typeface="Montserrat Medium"/>
                </a:rPr>
                <a:t>@fondationfiminco</a:t>
              </a:r>
              <a:endParaRPr b="0" i="0" sz="1400" u="none" cap="none" strike="noStrike">
                <a:solidFill>
                  <a:srgbClr val="000000"/>
                </a:solidFill>
                <a:latin typeface="Arial"/>
                <a:ea typeface="Arial"/>
                <a:cs typeface="Arial"/>
                <a:sym typeface="Arial"/>
              </a:endParaRPr>
            </a:p>
          </p:txBody>
        </p:sp>
        <p:sp>
          <p:nvSpPr>
            <p:cNvPr id="246" name="Google Shape;246;p11"/>
            <p:cNvSpPr txBox="1"/>
            <p:nvPr/>
          </p:nvSpPr>
          <p:spPr>
            <a:xfrm>
              <a:off x="5217810" y="5483714"/>
              <a:ext cx="127005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C0C0C"/>
                  </a:solidFill>
                  <a:latin typeface="Montserrat Medium"/>
                  <a:ea typeface="Montserrat Medium"/>
                  <a:cs typeface="Montserrat Medium"/>
                  <a:sym typeface="Montserrat Medium"/>
                </a:rPr>
                <a:t>@ffiminco</a:t>
              </a:r>
              <a:endParaRPr b="0" i="0" sz="1400" u="none" cap="none" strike="noStrike">
                <a:solidFill>
                  <a:srgbClr val="000000"/>
                </a:solidFill>
                <a:latin typeface="Arial"/>
                <a:ea typeface="Arial"/>
                <a:cs typeface="Arial"/>
                <a:sym typeface="Arial"/>
              </a:endParaRPr>
            </a:p>
          </p:txBody>
        </p:sp>
        <p:sp>
          <p:nvSpPr>
            <p:cNvPr id="247" name="Google Shape;247;p11"/>
            <p:cNvSpPr txBox="1"/>
            <p:nvPr/>
          </p:nvSpPr>
          <p:spPr>
            <a:xfrm>
              <a:off x="5217810" y="4896812"/>
              <a:ext cx="204226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C0C0C"/>
                  </a:solidFill>
                  <a:latin typeface="Montserrat Medium"/>
                  <a:ea typeface="Montserrat Medium"/>
                  <a:cs typeface="Montserrat Medium"/>
                  <a:sym typeface="Montserrat Medium"/>
                </a:rPr>
                <a:t>@fondationfiminco</a:t>
              </a:r>
              <a:endParaRPr b="0" i="0" sz="1400" u="none" cap="none" strike="noStrike">
                <a:solidFill>
                  <a:srgbClr val="000000"/>
                </a:solidFill>
                <a:latin typeface="Arial"/>
                <a:ea typeface="Arial"/>
                <a:cs typeface="Arial"/>
                <a:sym typeface="Arial"/>
              </a:endParaRPr>
            </a:p>
          </p:txBody>
        </p:sp>
        <p:sp>
          <p:nvSpPr>
            <p:cNvPr id="248" name="Google Shape;248;p11"/>
            <p:cNvSpPr txBox="1"/>
            <p:nvPr/>
          </p:nvSpPr>
          <p:spPr>
            <a:xfrm>
              <a:off x="5217810" y="6070616"/>
              <a:ext cx="196222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C0C0C"/>
                  </a:solidFill>
                  <a:latin typeface="Montserrat Medium"/>
                  <a:ea typeface="Montserrat Medium"/>
                  <a:cs typeface="Montserrat Medium"/>
                  <a:sym typeface="Montserrat Medium"/>
                </a:rPr>
                <a:t>@fondationfiminco</a:t>
              </a:r>
              <a:endParaRPr b="0" i="0" sz="1400" u="none" cap="none" strike="noStrike">
                <a:solidFill>
                  <a:srgbClr val="000000"/>
                </a:solidFill>
                <a:latin typeface="Arial"/>
                <a:ea typeface="Arial"/>
                <a:cs typeface="Arial"/>
                <a:sym typeface="Arial"/>
              </a:endParaRPr>
            </a:p>
          </p:txBody>
        </p:sp>
        <p:pic>
          <p:nvPicPr>
            <p:cNvPr descr="Une image contenant Graphique, cercle, Police, symbole&#10;&#10;Description générée automatiquement" id="249" name="Google Shape;249;p11"/>
            <p:cNvPicPr preferRelativeResize="0"/>
            <p:nvPr/>
          </p:nvPicPr>
          <p:blipFill rotWithShape="1">
            <a:blip r:embed="rId11">
              <a:alphaModFix/>
            </a:blip>
            <a:srcRect b="0" l="0" r="0" t="0"/>
            <a:stretch/>
          </p:blipFill>
          <p:spPr>
            <a:xfrm>
              <a:off x="4794651" y="4836633"/>
              <a:ext cx="428137" cy="428137"/>
            </a:xfrm>
            <a:prstGeom prst="rect">
              <a:avLst/>
            </a:prstGeom>
            <a:noFill/>
            <a:ln>
              <a:noFill/>
            </a:ln>
          </p:spPr>
        </p:pic>
        <p:pic>
          <p:nvPicPr>
            <p:cNvPr descr="Une image contenant cercle, symbole, Graphique, Police&#10;&#10;Description générée automatiquement" id="250" name="Google Shape;250;p11"/>
            <p:cNvPicPr preferRelativeResize="0"/>
            <p:nvPr/>
          </p:nvPicPr>
          <p:blipFill rotWithShape="1">
            <a:blip r:embed="rId12">
              <a:alphaModFix/>
            </a:blip>
            <a:srcRect b="0" l="0" r="0" t="0"/>
            <a:stretch/>
          </p:blipFill>
          <p:spPr>
            <a:xfrm>
              <a:off x="4794651" y="5423535"/>
              <a:ext cx="428137" cy="428137"/>
            </a:xfrm>
            <a:prstGeom prst="rect">
              <a:avLst/>
            </a:prstGeom>
            <a:noFill/>
            <a:ln>
              <a:noFill/>
            </a:ln>
          </p:spPr>
        </p:pic>
        <p:pic>
          <p:nvPicPr>
            <p:cNvPr descr="Une image contenant cercle, Graphique, Caractère coloré, Police&#10;&#10;Description générée automatiquement" id="251" name="Google Shape;251;p11"/>
            <p:cNvPicPr preferRelativeResize="0"/>
            <p:nvPr/>
          </p:nvPicPr>
          <p:blipFill rotWithShape="1">
            <a:blip r:embed="rId13">
              <a:alphaModFix/>
            </a:blip>
            <a:srcRect b="0" l="0" r="0" t="0"/>
            <a:stretch/>
          </p:blipFill>
          <p:spPr>
            <a:xfrm>
              <a:off x="4795544" y="3651360"/>
              <a:ext cx="428137" cy="428137"/>
            </a:xfrm>
            <a:prstGeom prst="rect">
              <a:avLst/>
            </a:prstGeom>
            <a:noFill/>
            <a:ln>
              <a:noFill/>
            </a:ln>
          </p:spPr>
        </p:pic>
        <p:pic>
          <p:nvPicPr>
            <p:cNvPr descr="Une image contenant Graphique, cercle, Police, symbole&#10;&#10;Description générée automatiquement" id="252" name="Google Shape;252;p11"/>
            <p:cNvPicPr preferRelativeResize="0"/>
            <p:nvPr/>
          </p:nvPicPr>
          <p:blipFill rotWithShape="1">
            <a:blip r:embed="rId14">
              <a:alphaModFix/>
            </a:blip>
            <a:srcRect b="0" l="0" r="0" t="0"/>
            <a:stretch/>
          </p:blipFill>
          <p:spPr>
            <a:xfrm>
              <a:off x="4794651" y="6014260"/>
              <a:ext cx="428137" cy="428137"/>
            </a:xfrm>
            <a:prstGeom prst="rect">
              <a:avLst/>
            </a:prstGeom>
            <a:noFill/>
            <a:ln>
              <a:noFill/>
            </a:ln>
          </p:spPr>
        </p:pic>
        <p:pic>
          <p:nvPicPr>
            <p:cNvPr descr="Une image contenant symbole, Police, Graphique, logo&#10;&#10;Description générée automatiquement" id="253" name="Google Shape;253;p11"/>
            <p:cNvPicPr preferRelativeResize="0"/>
            <p:nvPr/>
          </p:nvPicPr>
          <p:blipFill rotWithShape="1">
            <a:blip r:embed="rId15">
              <a:alphaModFix/>
            </a:blip>
            <a:srcRect b="0" l="0" r="0" t="0"/>
            <a:stretch/>
          </p:blipFill>
          <p:spPr>
            <a:xfrm>
              <a:off x="4794651" y="4242085"/>
              <a:ext cx="428137" cy="428137"/>
            </a:xfrm>
            <a:prstGeom prst="rect">
              <a:avLst/>
            </a:prstGeom>
            <a:noFill/>
            <a:ln>
              <a:noFill/>
            </a:ln>
          </p:spPr>
        </p:pic>
      </p:grpSp>
      <p:grpSp>
        <p:nvGrpSpPr>
          <p:cNvPr id="254" name="Google Shape;254;p11"/>
          <p:cNvGrpSpPr/>
          <p:nvPr/>
        </p:nvGrpSpPr>
        <p:grpSpPr>
          <a:xfrm>
            <a:off x="8449162" y="3487161"/>
            <a:ext cx="2973040" cy="2181261"/>
            <a:chOff x="8449162" y="3487161"/>
            <a:chExt cx="2973040" cy="2181261"/>
          </a:xfrm>
        </p:grpSpPr>
        <p:sp>
          <p:nvSpPr>
            <p:cNvPr id="255" name="Google Shape;255;p11"/>
            <p:cNvSpPr txBox="1"/>
            <p:nvPr/>
          </p:nvSpPr>
          <p:spPr>
            <a:xfrm>
              <a:off x="8876381" y="3540300"/>
              <a:ext cx="2545821"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Montserrat Medium"/>
                  <a:ea typeface="Montserrat Medium"/>
                  <a:cs typeface="Montserrat Medium"/>
                  <a:sym typeface="Montserrat Medium"/>
                </a:rPr>
                <a:t>@centrecultureldetaiwan</a:t>
              </a:r>
              <a:endParaRPr b="0" i="0" sz="1400" u="none" cap="none" strike="noStrike">
                <a:solidFill>
                  <a:schemeClr val="dk1"/>
                </a:solidFill>
                <a:latin typeface="Arial"/>
                <a:ea typeface="Arial"/>
                <a:cs typeface="Arial"/>
                <a:sym typeface="Arial"/>
              </a:endParaRPr>
            </a:p>
          </p:txBody>
        </p:sp>
        <p:sp>
          <p:nvSpPr>
            <p:cNvPr id="256" name="Google Shape;256;p11"/>
            <p:cNvSpPr txBox="1"/>
            <p:nvPr/>
          </p:nvSpPr>
          <p:spPr>
            <a:xfrm>
              <a:off x="8868741" y="4163069"/>
              <a:ext cx="2545820"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Montserrat Medium"/>
                  <a:ea typeface="Montserrat Medium"/>
                  <a:cs typeface="Montserrat Medium"/>
                  <a:sym typeface="Montserrat Medium"/>
                </a:rPr>
                <a:t>@centrecultureldetaiwan</a:t>
              </a:r>
              <a:endParaRPr b="0" i="0" sz="1400" u="none" cap="none" strike="noStrike">
                <a:solidFill>
                  <a:schemeClr val="dk1"/>
                </a:solidFill>
                <a:latin typeface="Arial"/>
                <a:ea typeface="Arial"/>
                <a:cs typeface="Arial"/>
                <a:sym typeface="Arial"/>
              </a:endParaRPr>
            </a:p>
          </p:txBody>
        </p:sp>
        <p:sp>
          <p:nvSpPr>
            <p:cNvPr id="257" name="Google Shape;257;p11"/>
            <p:cNvSpPr txBox="1"/>
            <p:nvPr/>
          </p:nvSpPr>
          <p:spPr>
            <a:xfrm>
              <a:off x="8876381" y="5282314"/>
              <a:ext cx="196222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Montserrat Medium"/>
                  <a:ea typeface="Montserrat Medium"/>
                  <a:cs typeface="Montserrat Medium"/>
                  <a:sym typeface="Montserrat Medium"/>
                </a:rPr>
                <a:t>@</a:t>
              </a:r>
              <a:r>
                <a:rPr b="0" i="0" lang="fr-FR" sz="1800" u="none" cap="none" strike="noStrike">
                  <a:solidFill>
                    <a:schemeClr val="dk1"/>
                  </a:solidFill>
                  <a:latin typeface="Calibri"/>
                  <a:ea typeface="Calibri"/>
                  <a:cs typeface="Calibri"/>
                  <a:sym typeface="Calibri"/>
                </a:rPr>
                <a:t>ccacctp</a:t>
              </a:r>
              <a:endParaRPr b="0" i="0" sz="1400" u="none" cap="none" strike="noStrike">
                <a:solidFill>
                  <a:schemeClr val="dk1"/>
                </a:solidFill>
                <a:latin typeface="Arial"/>
                <a:ea typeface="Arial"/>
                <a:cs typeface="Arial"/>
                <a:sym typeface="Arial"/>
              </a:endParaRPr>
            </a:p>
          </p:txBody>
        </p:sp>
        <p:sp>
          <p:nvSpPr>
            <p:cNvPr id="258" name="Google Shape;258;p11"/>
            <p:cNvSpPr txBox="1"/>
            <p:nvPr/>
          </p:nvSpPr>
          <p:spPr>
            <a:xfrm>
              <a:off x="8868741" y="4752897"/>
              <a:ext cx="2545820"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Montserrat Medium"/>
                  <a:ea typeface="Montserrat Medium"/>
                  <a:cs typeface="Montserrat Medium"/>
                  <a:sym typeface="Montserrat Medium"/>
                </a:rPr>
                <a:t>@centrecultureldetaiwan</a:t>
              </a:r>
              <a:endParaRPr b="0" i="0" sz="1400" u="none" cap="none" strike="noStrike">
                <a:solidFill>
                  <a:schemeClr val="dk1"/>
                </a:solidFill>
                <a:latin typeface="Arial"/>
                <a:ea typeface="Arial"/>
                <a:cs typeface="Arial"/>
                <a:sym typeface="Arial"/>
              </a:endParaRPr>
            </a:p>
          </p:txBody>
        </p:sp>
        <p:grpSp>
          <p:nvGrpSpPr>
            <p:cNvPr id="259" name="Google Shape;259;p11"/>
            <p:cNvGrpSpPr/>
            <p:nvPr/>
          </p:nvGrpSpPr>
          <p:grpSpPr>
            <a:xfrm>
              <a:off x="8449162" y="3487161"/>
              <a:ext cx="434556" cy="2181261"/>
              <a:chOff x="7983475" y="3535474"/>
              <a:chExt cx="434556" cy="2181261"/>
            </a:xfrm>
          </p:grpSpPr>
          <p:pic>
            <p:nvPicPr>
              <p:cNvPr descr="Une image contenant texte, noir, noir et blanc&#10;&#10;Description générée automatiquement" id="260" name="Google Shape;260;p11"/>
              <p:cNvPicPr preferRelativeResize="0"/>
              <p:nvPr/>
            </p:nvPicPr>
            <p:blipFill rotWithShape="1">
              <a:blip r:embed="rId16">
                <a:alphaModFix/>
              </a:blip>
              <a:srcRect b="38487" l="0" r="0" t="0"/>
              <a:stretch/>
            </p:blipFill>
            <p:spPr>
              <a:xfrm>
                <a:off x="7983475" y="3535474"/>
                <a:ext cx="430030" cy="1716822"/>
              </a:xfrm>
              <a:prstGeom prst="rect">
                <a:avLst/>
              </a:prstGeom>
              <a:noFill/>
              <a:ln>
                <a:noFill/>
              </a:ln>
            </p:spPr>
          </p:pic>
          <p:pic>
            <p:nvPicPr>
              <p:cNvPr descr="Une image contenant texte, noir, noir et blanc&#10;&#10;Description générée automatiquement" id="261" name="Google Shape;261;p11"/>
              <p:cNvPicPr preferRelativeResize="0"/>
              <p:nvPr/>
            </p:nvPicPr>
            <p:blipFill rotWithShape="1">
              <a:blip r:embed="rId16">
                <a:alphaModFix/>
              </a:blip>
              <a:srcRect b="0" l="0" r="0" t="82246"/>
              <a:stretch/>
            </p:blipFill>
            <p:spPr>
              <a:xfrm>
                <a:off x="7983475" y="5215991"/>
                <a:ext cx="434556" cy="500744"/>
              </a:xfrm>
              <a:prstGeom prst="rect">
                <a:avLst/>
              </a:prstGeom>
              <a:noFill/>
              <a:ln>
                <a:noFill/>
              </a:ln>
            </p:spPr>
          </p:pic>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
          <p:cNvSpPr txBox="1"/>
          <p:nvPr/>
        </p:nvSpPr>
        <p:spPr>
          <a:xfrm>
            <a:off x="438927" y="770978"/>
            <a:ext cx="11460178" cy="276959"/>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Montserrat"/>
              <a:buNone/>
            </a:pPr>
            <a:r>
              <a:rPr b="1" i="0" lang="fr-FR" sz="2000" u="none" cap="none" strike="noStrike">
                <a:solidFill>
                  <a:schemeClr val="dk1"/>
                </a:solidFill>
                <a:latin typeface="Montserrat"/>
                <a:ea typeface="Montserrat"/>
                <a:cs typeface="Montserrat"/>
                <a:sym typeface="Montserrat"/>
              </a:rPr>
              <a:t>APPLICATION PROCEDURE</a:t>
            </a:r>
            <a:endParaRPr b="0" i="0" sz="2000" u="none" cap="none" strike="noStrike">
              <a:solidFill>
                <a:schemeClr val="dk1"/>
              </a:solidFill>
              <a:latin typeface="Montserrat"/>
              <a:ea typeface="Montserrat"/>
              <a:cs typeface="Montserrat"/>
              <a:sym typeface="Montserrat"/>
            </a:endParaRPr>
          </a:p>
        </p:txBody>
      </p:sp>
      <p:sp>
        <p:nvSpPr>
          <p:cNvPr id="131" name="Google Shape;131;p2"/>
          <p:cNvSpPr txBox="1"/>
          <p:nvPr/>
        </p:nvSpPr>
        <p:spPr>
          <a:xfrm>
            <a:off x="5046277" y="2865075"/>
            <a:ext cx="3050700" cy="30324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000"/>
              <a:buFont typeface="Arial"/>
              <a:buNone/>
            </a:pPr>
            <a:r>
              <a:rPr b="1" i="0" lang="fr-FR" sz="1200" u="none" cap="none" strike="noStrike">
                <a:solidFill>
                  <a:schemeClr val="dk1"/>
                </a:solidFill>
                <a:latin typeface="Montserrat"/>
                <a:ea typeface="Montserrat"/>
                <a:cs typeface="Montserrat"/>
                <a:sym typeface="Montserrat"/>
              </a:rPr>
              <a:t>WHO CAN APPLY?</a:t>
            </a:r>
            <a:endParaRPr b="1" i="0" sz="12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t/>
            </a:r>
            <a:endParaRPr b="1" i="0" sz="12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rPr b="0" i="0" lang="fr-FR" sz="1100" u="none" cap="none" strike="noStrike">
                <a:solidFill>
                  <a:schemeClr val="dk1"/>
                </a:solidFill>
                <a:latin typeface="Montserrat"/>
                <a:ea typeface="Montserrat"/>
                <a:cs typeface="Montserrat"/>
                <a:sym typeface="Montserrat"/>
              </a:rPr>
              <a:t>Taiwanese artists of any age, focused on new media and digital art, with an established professional career.</a:t>
            </a:r>
            <a:endParaRPr b="0" i="0" sz="11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chemeClr val="dk1"/>
              </a:buClr>
              <a:buSzPts val="1100"/>
              <a:buFont typeface="Arial"/>
              <a:buNone/>
            </a:pPr>
            <a:r>
              <a:rPr b="1" i="0" lang="fr-FR" sz="1200" u="none" cap="none" strike="noStrike">
                <a:solidFill>
                  <a:schemeClr val="dk1"/>
                </a:solidFill>
                <a:latin typeface="Montserrat"/>
                <a:ea typeface="Montserrat"/>
                <a:cs typeface="Montserrat"/>
                <a:sym typeface="Montserrat"/>
              </a:rPr>
              <a:t>SELECTION PROCESS</a:t>
            </a:r>
            <a:endParaRPr b="1" i="0" sz="12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chemeClr val="dk1"/>
              </a:buClr>
              <a:buSzPts val="1100"/>
              <a:buFont typeface="Arial"/>
              <a:buNone/>
            </a:pPr>
            <a:r>
              <a:t/>
            </a:r>
            <a:endParaRPr b="1" i="0" sz="12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chemeClr val="dk1"/>
              </a:buClr>
              <a:buSzPts val="1100"/>
              <a:buFont typeface="Arial"/>
              <a:buNone/>
            </a:pPr>
            <a:r>
              <a:rPr b="0" i="0" lang="fr-FR" sz="1100" u="none" cap="none" strike="noStrike">
                <a:solidFill>
                  <a:schemeClr val="dk1"/>
                </a:solidFill>
                <a:latin typeface="Montserrat"/>
                <a:ea typeface="Montserrat"/>
                <a:cs typeface="Montserrat"/>
                <a:sym typeface="Montserrat"/>
              </a:rPr>
              <a:t>A jury composed of professionals from the culture and arts sector, as well as representatives of the Fondation Fiminco and the Taiwan Cultural Center in Paris, will make a shortlist of candidates based on their application. The shortlisted artists will then be invited for an interview (via videoconference) at the end of March 202</a:t>
            </a:r>
            <a:r>
              <a:rPr lang="fr-FR" sz="1100">
                <a:solidFill>
                  <a:schemeClr val="dk1"/>
                </a:solidFill>
                <a:latin typeface="Montserrat"/>
                <a:ea typeface="Montserrat"/>
                <a:cs typeface="Montserrat"/>
                <a:sym typeface="Montserrat"/>
              </a:rPr>
              <a:t>6</a:t>
            </a:r>
            <a:r>
              <a:rPr b="0" i="0" lang="fr-FR" sz="1100" u="none" cap="none" strike="noStrike">
                <a:solidFill>
                  <a:schemeClr val="dk1"/>
                </a:solidFill>
                <a:latin typeface="Montserrat"/>
                <a:ea typeface="Montserrat"/>
                <a:cs typeface="Montserrat"/>
                <a:sym typeface="Montserrat"/>
              </a:rPr>
              <a:t>.</a:t>
            </a:r>
            <a:endParaRPr b="0" i="0" sz="1100" u="none" cap="none" strike="noStrike">
              <a:solidFill>
                <a:schemeClr val="dk1"/>
              </a:solidFill>
              <a:latin typeface="Montserrat"/>
              <a:ea typeface="Montserrat"/>
              <a:cs typeface="Montserrat"/>
              <a:sym typeface="Montserrat"/>
            </a:endParaRPr>
          </a:p>
        </p:txBody>
      </p:sp>
      <p:sp>
        <p:nvSpPr>
          <p:cNvPr id="132" name="Google Shape;132;p2"/>
          <p:cNvSpPr txBox="1"/>
          <p:nvPr/>
        </p:nvSpPr>
        <p:spPr>
          <a:xfrm>
            <a:off x="323036" y="434690"/>
            <a:ext cx="11460179" cy="27695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Montserrat Medium"/>
                <a:ea typeface="Montserrat Medium"/>
                <a:cs typeface="Montserrat Medium"/>
                <a:sym typeface="Montserrat Medium"/>
              </a:rPr>
              <a:t> OPEN CALL FOR TAIWANESE ARTISTS ———————————— FONDATION FIMINCO</a:t>
            </a:r>
            <a:endParaRPr b="0" i="0" sz="1400" u="none" cap="none" strike="noStrike">
              <a:solidFill>
                <a:srgbClr val="000000"/>
              </a:solidFill>
              <a:latin typeface="Arial"/>
              <a:ea typeface="Arial"/>
              <a:cs typeface="Arial"/>
              <a:sym typeface="Arial"/>
            </a:endParaRPr>
          </a:p>
        </p:txBody>
      </p:sp>
      <p:pic>
        <p:nvPicPr>
          <p:cNvPr descr="Une image contenant habits, personne, bâtiment, femme&#10;&#10;Description générée automatiquement" id="133" name="Google Shape;133;p2"/>
          <p:cNvPicPr preferRelativeResize="0"/>
          <p:nvPr/>
        </p:nvPicPr>
        <p:blipFill rotWithShape="1">
          <a:blip r:embed="rId3">
            <a:alphaModFix/>
          </a:blip>
          <a:srcRect b="0" l="11370" r="35496" t="0"/>
          <a:stretch/>
        </p:blipFill>
        <p:spPr>
          <a:xfrm>
            <a:off x="461245" y="1232396"/>
            <a:ext cx="4109518" cy="5158746"/>
          </a:xfrm>
          <a:prstGeom prst="rect">
            <a:avLst/>
          </a:prstGeom>
          <a:noFill/>
          <a:ln>
            <a:noFill/>
          </a:ln>
        </p:spPr>
      </p:pic>
      <p:cxnSp>
        <p:nvCxnSpPr>
          <p:cNvPr id="134" name="Google Shape;134;p2"/>
          <p:cNvCxnSpPr/>
          <p:nvPr/>
        </p:nvCxnSpPr>
        <p:spPr>
          <a:xfrm>
            <a:off x="4128380" y="859818"/>
            <a:ext cx="7654835" cy="0"/>
          </a:xfrm>
          <a:prstGeom prst="straightConnector1">
            <a:avLst/>
          </a:prstGeom>
          <a:noFill/>
          <a:ln cap="flat" cmpd="sng" w="28575">
            <a:solidFill>
              <a:schemeClr val="dk1"/>
            </a:solidFill>
            <a:prstDash val="solid"/>
            <a:miter lim="800000"/>
            <a:headEnd len="sm" w="sm" type="none"/>
            <a:tailEnd len="sm" w="sm" type="none"/>
          </a:ln>
        </p:spPr>
      </p:cxnSp>
      <p:sp>
        <p:nvSpPr>
          <p:cNvPr id="135" name="Google Shape;135;p2"/>
          <p:cNvSpPr txBox="1"/>
          <p:nvPr/>
        </p:nvSpPr>
        <p:spPr>
          <a:xfrm>
            <a:off x="8496275" y="2865075"/>
            <a:ext cx="3000000" cy="2801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1" i="0" lang="fr-FR" sz="1200" u="none" cap="none" strike="noStrike">
                <a:solidFill>
                  <a:schemeClr val="dk1"/>
                </a:solidFill>
                <a:latin typeface="Montserrat"/>
                <a:ea typeface="Montserrat"/>
                <a:cs typeface="Montserrat"/>
                <a:sym typeface="Montserrat"/>
              </a:rPr>
              <a:t>CALENDAR</a:t>
            </a:r>
            <a:endParaRPr b="1" i="0" sz="12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100"/>
              <a:buFont typeface="Arial"/>
              <a:buNone/>
            </a:pPr>
            <a:r>
              <a:rPr b="1" i="0" lang="fr-FR" sz="1100" u="none" cap="none" strike="noStrike">
                <a:solidFill>
                  <a:schemeClr val="dk1"/>
                </a:solidFill>
                <a:latin typeface="Montserrat"/>
                <a:ea typeface="Montserrat"/>
                <a:cs typeface="Montserrat"/>
                <a:sym typeface="Montserrat"/>
              </a:rPr>
              <a:t>Application deadline</a:t>
            </a:r>
            <a:endParaRPr>
              <a:solidFill>
                <a:schemeClr val="dk1"/>
              </a:solidFill>
            </a:endParaRPr>
          </a:p>
          <a:p>
            <a:pPr indent="0" lvl="0" marL="0" marR="0" rtl="0" algn="just">
              <a:lnSpc>
                <a:spcPct val="100000"/>
              </a:lnSpc>
              <a:spcBef>
                <a:spcPts val="0"/>
              </a:spcBef>
              <a:spcAft>
                <a:spcPts val="0"/>
              </a:spcAft>
              <a:buClr>
                <a:srgbClr val="000000"/>
              </a:buClr>
              <a:buSzPts val="1100"/>
              <a:buFont typeface="Arial"/>
              <a:buNone/>
            </a:pPr>
            <a:r>
              <a:rPr lang="fr-FR" sz="1100">
                <a:solidFill>
                  <a:schemeClr val="dk1"/>
                </a:solidFill>
                <a:latin typeface="Montserrat"/>
                <a:ea typeface="Montserrat"/>
                <a:cs typeface="Montserrat"/>
                <a:sym typeface="Montserrat"/>
              </a:rPr>
              <a:t>March 29,</a:t>
            </a:r>
            <a:r>
              <a:rPr lang="fr-FR">
                <a:solidFill>
                  <a:schemeClr val="dk1"/>
                </a:solidFill>
              </a:rPr>
              <a:t> </a:t>
            </a:r>
            <a:r>
              <a:rPr b="0" i="0" lang="fr-FR" sz="1100" u="none" cap="none" strike="noStrike">
                <a:solidFill>
                  <a:schemeClr val="dk1"/>
                </a:solidFill>
                <a:latin typeface="Montserrat"/>
                <a:ea typeface="Montserrat"/>
                <a:cs typeface="Montserrat"/>
                <a:sym typeface="Montserrat"/>
              </a:rPr>
              <a:t>202</a:t>
            </a:r>
            <a:r>
              <a:rPr lang="fr-FR" sz="1100">
                <a:solidFill>
                  <a:schemeClr val="dk1"/>
                </a:solidFill>
                <a:latin typeface="Montserrat"/>
                <a:ea typeface="Montserrat"/>
                <a:cs typeface="Montserrat"/>
                <a:sym typeface="Montserrat"/>
              </a:rPr>
              <a:t>6</a:t>
            </a:r>
            <a:r>
              <a:rPr b="0" i="0" lang="fr-FR" sz="1100" u="none" cap="none" strike="noStrike">
                <a:solidFill>
                  <a:schemeClr val="dk1"/>
                </a:solidFill>
                <a:latin typeface="Montserrat"/>
                <a:ea typeface="Montserrat"/>
                <a:cs typeface="Montserrat"/>
                <a:sym typeface="Montserrat"/>
              </a:rPr>
              <a:t>, midnight (CET)</a:t>
            </a:r>
            <a:endParaRPr b="0" i="0" sz="14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100"/>
              <a:buFont typeface="Arial"/>
              <a:buNone/>
            </a:pPr>
            <a:r>
              <a:rPr b="1" i="0" lang="fr-FR" sz="1100" u="none" cap="none" strike="noStrike">
                <a:solidFill>
                  <a:schemeClr val="dk1"/>
                </a:solidFill>
                <a:latin typeface="Montserrat"/>
                <a:ea typeface="Montserrat"/>
                <a:cs typeface="Montserrat"/>
                <a:sym typeface="Montserrat"/>
              </a:rPr>
              <a:t>Jury and interviews with shortlisted candidate</a:t>
            </a:r>
            <a:endParaRPr b="0" i="0" sz="14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lang="fr-FR" sz="1100">
                <a:solidFill>
                  <a:schemeClr val="dk1"/>
                </a:solidFill>
                <a:latin typeface="Montserrat"/>
                <a:ea typeface="Montserrat"/>
                <a:cs typeface="Montserrat"/>
                <a:sym typeface="Montserrat"/>
              </a:rPr>
              <a:t>17</a:t>
            </a:r>
            <a:r>
              <a:rPr b="0" i="0" lang="fr-FR" sz="1100" u="none" cap="none" strike="noStrike">
                <a:solidFill>
                  <a:schemeClr val="dk1"/>
                </a:solidFill>
                <a:latin typeface="Montserrat"/>
                <a:ea typeface="Montserrat"/>
                <a:cs typeface="Montserrat"/>
                <a:sym typeface="Montserrat"/>
              </a:rPr>
              <a:t>th of </a:t>
            </a:r>
            <a:r>
              <a:rPr lang="fr-FR" sz="1100">
                <a:solidFill>
                  <a:schemeClr val="dk1"/>
                </a:solidFill>
                <a:latin typeface="Montserrat"/>
                <a:ea typeface="Montserrat"/>
                <a:cs typeface="Montserrat"/>
                <a:sym typeface="Montserrat"/>
              </a:rPr>
              <a:t>April</a:t>
            </a:r>
            <a:r>
              <a:rPr b="0" i="0" lang="fr-FR" sz="1100" u="none" cap="none" strike="noStrike">
                <a:solidFill>
                  <a:schemeClr val="dk1"/>
                </a:solidFill>
                <a:latin typeface="Montserrat"/>
                <a:ea typeface="Montserrat"/>
                <a:cs typeface="Montserrat"/>
                <a:sym typeface="Montserrat"/>
              </a:rPr>
              <a:t> 202</a:t>
            </a:r>
            <a:r>
              <a:rPr lang="fr-FR" sz="1100">
                <a:solidFill>
                  <a:schemeClr val="dk1"/>
                </a:solidFill>
                <a:latin typeface="Montserrat"/>
                <a:ea typeface="Montserrat"/>
                <a:cs typeface="Montserrat"/>
                <a:sym typeface="Montserrat"/>
              </a:rPr>
              <a:t>6</a:t>
            </a:r>
            <a:endParaRPr b="0" i="0" sz="14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100"/>
              <a:buFont typeface="Arial"/>
              <a:buNone/>
            </a:pPr>
            <a:r>
              <a:rPr b="1" i="0" lang="fr-FR" sz="1100" u="none" cap="none" strike="noStrike">
                <a:solidFill>
                  <a:schemeClr val="dk1"/>
                </a:solidFill>
                <a:latin typeface="Montserrat"/>
                <a:ea typeface="Montserrat"/>
                <a:cs typeface="Montserrat"/>
                <a:sym typeface="Montserrat"/>
              </a:rPr>
              <a:t>Announcement of the selected candidate</a:t>
            </a:r>
            <a:endParaRPr b="0" i="0" sz="14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lang="fr-FR" sz="1100">
                <a:solidFill>
                  <a:schemeClr val="dk1"/>
                </a:solidFill>
                <a:latin typeface="Montserrat"/>
                <a:ea typeface="Montserrat"/>
                <a:cs typeface="Montserrat"/>
                <a:sym typeface="Montserrat"/>
              </a:rPr>
              <a:t>End of April</a:t>
            </a:r>
            <a:r>
              <a:rPr b="0" i="0" lang="fr-FR" sz="1100" u="none" cap="none" strike="noStrike">
                <a:solidFill>
                  <a:schemeClr val="dk1"/>
                </a:solidFill>
                <a:latin typeface="Montserrat"/>
                <a:ea typeface="Montserrat"/>
                <a:cs typeface="Montserrat"/>
                <a:sym typeface="Montserrat"/>
              </a:rPr>
              <a:t> 202</a:t>
            </a:r>
            <a:r>
              <a:rPr lang="fr-FR" sz="1100">
                <a:solidFill>
                  <a:schemeClr val="dk1"/>
                </a:solidFill>
                <a:latin typeface="Montserrat"/>
                <a:ea typeface="Montserrat"/>
                <a:cs typeface="Montserrat"/>
                <a:sym typeface="Montserrat"/>
              </a:rPr>
              <a:t>6</a:t>
            </a:r>
            <a:endParaRPr b="0" i="0" sz="14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100"/>
              <a:buFont typeface="Arial"/>
              <a:buNone/>
            </a:pPr>
            <a:r>
              <a:rPr b="1" i="0" lang="fr-FR" sz="1100" u="none" cap="none" strike="noStrike">
                <a:solidFill>
                  <a:schemeClr val="dk1"/>
                </a:solidFill>
                <a:latin typeface="Montserrat"/>
                <a:ea typeface="Montserrat"/>
                <a:cs typeface="Montserrat"/>
                <a:sym typeface="Montserrat"/>
              </a:rPr>
              <a:t>Beginning of the residency</a:t>
            </a:r>
            <a:endParaRPr b="1" i="0" sz="11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100"/>
              <a:buFont typeface="Arial"/>
              <a:buNone/>
            </a:pPr>
            <a:r>
              <a:rPr lang="fr-FR" sz="1100">
                <a:solidFill>
                  <a:schemeClr val="dk1"/>
                </a:solidFill>
                <a:highlight>
                  <a:schemeClr val="lt1"/>
                </a:highlight>
                <a:latin typeface="Montserrat"/>
                <a:ea typeface="Montserrat"/>
                <a:cs typeface="Montserrat"/>
                <a:sym typeface="Montserrat"/>
              </a:rPr>
              <a:t>Mid-September</a:t>
            </a:r>
            <a:r>
              <a:rPr b="0" i="0" lang="fr-FR" sz="1100" u="none" cap="none" strike="noStrike">
                <a:solidFill>
                  <a:schemeClr val="dk1"/>
                </a:solidFill>
                <a:highlight>
                  <a:schemeClr val="lt1"/>
                </a:highlight>
                <a:latin typeface="Montserrat"/>
                <a:ea typeface="Montserrat"/>
                <a:cs typeface="Montserrat"/>
                <a:sym typeface="Montserrat"/>
              </a:rPr>
              <a:t> 202</a:t>
            </a:r>
            <a:r>
              <a:rPr lang="fr-FR" sz="1100">
                <a:solidFill>
                  <a:schemeClr val="dk1"/>
                </a:solidFill>
                <a:highlight>
                  <a:schemeClr val="lt1"/>
                </a:highlight>
                <a:latin typeface="Montserrat"/>
                <a:ea typeface="Montserrat"/>
                <a:cs typeface="Montserrat"/>
                <a:sym typeface="Montserrat"/>
              </a:rPr>
              <a:t>6</a:t>
            </a:r>
            <a:endParaRPr b="0" i="0" sz="1400" u="none" cap="none" strike="noStrike">
              <a:solidFill>
                <a:srgbClr val="000000"/>
              </a:solidFill>
              <a:highlight>
                <a:schemeClr val="lt1"/>
              </a:highlight>
              <a:latin typeface="Arial"/>
              <a:ea typeface="Arial"/>
              <a:cs typeface="Arial"/>
              <a:sym typeface="Arial"/>
            </a:endParaRPr>
          </a:p>
        </p:txBody>
      </p:sp>
      <p:sp>
        <p:nvSpPr>
          <p:cNvPr id="136" name="Google Shape;136;p2"/>
          <p:cNvSpPr txBox="1"/>
          <p:nvPr/>
        </p:nvSpPr>
        <p:spPr>
          <a:xfrm>
            <a:off x="4970075" y="1182650"/>
            <a:ext cx="6526200" cy="1449000"/>
          </a:xfrm>
          <a:prstGeom prst="rect">
            <a:avLst/>
          </a:prstGeom>
          <a:noFill/>
          <a:ln>
            <a:noFill/>
          </a:ln>
        </p:spPr>
        <p:txBody>
          <a:bodyPr anchorCtr="0" anchor="t" bIns="46800" lIns="91425" spcFirstLastPara="1" rIns="91425" wrap="square" tIns="46800">
            <a:spAutoFit/>
          </a:bodyPr>
          <a:lstStyle/>
          <a:p>
            <a:pPr indent="0" lvl="0" marL="0" marR="0" rtl="0" algn="just">
              <a:lnSpc>
                <a:spcPct val="100000"/>
              </a:lnSpc>
              <a:spcBef>
                <a:spcPts val="0"/>
              </a:spcBef>
              <a:spcAft>
                <a:spcPts val="0"/>
              </a:spcAft>
              <a:buClr>
                <a:srgbClr val="000000"/>
              </a:buClr>
              <a:buSzPts val="1100"/>
              <a:buFont typeface="Arial"/>
              <a:buNone/>
            </a:pPr>
            <a:r>
              <a:rPr b="0" i="0" lang="fr-FR" sz="1100" u="none" cap="none" strike="noStrike">
                <a:solidFill>
                  <a:schemeClr val="dk1"/>
                </a:solidFill>
                <a:latin typeface="Montserrat"/>
                <a:ea typeface="Montserrat"/>
                <a:cs typeface="Montserrat"/>
                <a:sym typeface="Montserrat"/>
              </a:rPr>
              <a:t>In partnership with the </a:t>
            </a:r>
            <a:r>
              <a:rPr b="1" i="0" lang="fr-FR" sz="1100" u="none" cap="none" strike="noStrike">
                <a:solidFill>
                  <a:schemeClr val="dk1"/>
                </a:solidFill>
                <a:latin typeface="Montserrat"/>
                <a:ea typeface="Montserrat"/>
                <a:cs typeface="Montserrat"/>
                <a:sym typeface="Montserrat"/>
              </a:rPr>
              <a:t>Taiwan Cultural Centre in Paris</a:t>
            </a:r>
            <a:r>
              <a:rPr b="0" i="0" lang="fr-FR" sz="1100" u="none" cap="none" strike="noStrike">
                <a:solidFill>
                  <a:schemeClr val="dk1"/>
                </a:solidFill>
                <a:latin typeface="Montserrat"/>
                <a:ea typeface="Montserrat"/>
                <a:cs typeface="Montserrat"/>
                <a:sym typeface="Montserrat"/>
              </a:rPr>
              <a:t>, on behalf of the </a:t>
            </a:r>
            <a:r>
              <a:rPr b="1" i="0" lang="fr-FR" sz="1100" u="none" cap="none" strike="noStrike">
                <a:solidFill>
                  <a:schemeClr val="dk1"/>
                </a:solidFill>
                <a:latin typeface="Montserrat"/>
                <a:ea typeface="Montserrat"/>
                <a:cs typeface="Montserrat"/>
                <a:sym typeface="Montserrat"/>
              </a:rPr>
              <a:t>Ministry of Culture, Taiwan (R.O.C.)</a:t>
            </a:r>
            <a:r>
              <a:rPr b="0" i="0" lang="fr-FR" sz="1100" u="none" cap="none" strike="noStrike">
                <a:solidFill>
                  <a:schemeClr val="dk1"/>
                </a:solidFill>
                <a:latin typeface="Montserrat"/>
                <a:ea typeface="Montserrat"/>
                <a:cs typeface="Montserrat"/>
                <a:sym typeface="Montserrat"/>
              </a:rPr>
              <a:t>, the </a:t>
            </a:r>
            <a:r>
              <a:rPr b="1" i="0" lang="fr-FR" sz="1100" u="none" cap="none" strike="noStrike">
                <a:solidFill>
                  <a:schemeClr val="dk1"/>
                </a:solidFill>
                <a:latin typeface="Montserrat"/>
                <a:ea typeface="Montserrat"/>
                <a:cs typeface="Montserrat"/>
                <a:sym typeface="Montserrat"/>
              </a:rPr>
              <a:t>Fondation Fiminco </a:t>
            </a:r>
            <a:r>
              <a:rPr b="0" i="0" lang="fr-FR" sz="1100" u="none" cap="none" strike="noStrike">
                <a:solidFill>
                  <a:schemeClr val="dk1"/>
                </a:solidFill>
                <a:latin typeface="Montserrat"/>
                <a:ea typeface="Montserrat"/>
                <a:cs typeface="Montserrat"/>
                <a:sym typeface="Montserrat"/>
              </a:rPr>
              <a:t>welcomes applications from Taiwanese artists for a 4-month research, </a:t>
            </a:r>
            <a:r>
              <a:rPr b="1" i="0" lang="fr-FR" sz="1100" u="none" cap="none" strike="noStrike">
                <a:solidFill>
                  <a:schemeClr val="dk1"/>
                </a:solidFill>
                <a:latin typeface="Montserrat"/>
                <a:ea typeface="Montserrat"/>
                <a:cs typeface="Montserrat"/>
                <a:sym typeface="Montserrat"/>
              </a:rPr>
              <a:t>creation and production residency</a:t>
            </a:r>
            <a:r>
              <a:rPr b="0" i="0" lang="fr-FR" sz="1100" u="none" cap="none" strike="noStrike">
                <a:solidFill>
                  <a:schemeClr val="dk1"/>
                </a:solidFill>
                <a:latin typeface="Montserrat"/>
                <a:ea typeface="Montserrat"/>
                <a:cs typeface="Montserrat"/>
                <a:sym typeface="Montserrat"/>
              </a:rPr>
              <a:t> in Romainville (Seine-Saint-Denis) from mid-September 2026 to mid-January 202</a:t>
            </a:r>
            <a:r>
              <a:rPr lang="fr-FR" sz="1100">
                <a:solidFill>
                  <a:schemeClr val="dk1"/>
                </a:solidFill>
                <a:latin typeface="Montserrat"/>
                <a:ea typeface="Montserrat"/>
                <a:cs typeface="Montserrat"/>
                <a:sym typeface="Montserrat"/>
              </a:rPr>
              <a:t>7</a:t>
            </a:r>
            <a:r>
              <a:rPr b="0" i="0" lang="fr-FR" sz="1100" u="none" cap="none" strike="noStrike">
                <a:solidFill>
                  <a:schemeClr val="dk1"/>
                </a:solidFill>
                <a:latin typeface="Montserrat"/>
                <a:ea typeface="Montserrat"/>
                <a:cs typeface="Montserrat"/>
                <a:sym typeface="Montserrat"/>
              </a:rPr>
              <a:t>. </a:t>
            </a:r>
            <a:endParaRPr b="0" i="0" sz="11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100"/>
              <a:buFont typeface="Arial"/>
              <a:buNone/>
            </a:pPr>
            <a:r>
              <a:rPr b="0" i="0" lang="fr-FR" sz="1100" u="none" cap="none" strike="noStrike">
                <a:solidFill>
                  <a:schemeClr val="dk1"/>
                </a:solidFill>
                <a:latin typeface="Montserrat"/>
                <a:ea typeface="Montserrat"/>
                <a:cs typeface="Montserrat"/>
                <a:sym typeface="Montserrat"/>
              </a:rPr>
              <a:t>The name of this residency programme "APOLAN" is a mandarin pronunciation of  "阿婆蘭", an unique native specie of Phalaenopsis amabilis in Taiwan.The name represents what we believe in culture, that focuses on uniqueness, originality and blossoms as flowers, which we will like to share with the world.</a:t>
            </a:r>
            <a:endParaRPr b="0" i="0" sz="1400" u="none" cap="none" strike="noStrike">
              <a:solidFill>
                <a:srgbClr val="000000"/>
              </a:solidFill>
              <a:highlight>
                <a:srgbClr val="FFFF00"/>
              </a:highlight>
              <a:latin typeface="Arial"/>
              <a:ea typeface="Arial"/>
              <a:cs typeface="Arial"/>
              <a:sym typeface="Arial"/>
            </a:endParaRPr>
          </a:p>
        </p:txBody>
      </p:sp>
      <p:sp>
        <p:nvSpPr>
          <p:cNvPr id="137" name="Google Shape;137;p2"/>
          <p:cNvSpPr txBox="1"/>
          <p:nvPr/>
        </p:nvSpPr>
        <p:spPr>
          <a:xfrm>
            <a:off x="382159" y="6391142"/>
            <a:ext cx="4154314" cy="2154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fr-FR" sz="800" u="none" cap="none" strike="noStrike">
                <a:solidFill>
                  <a:schemeClr val="dk1"/>
                </a:solidFill>
                <a:latin typeface="Montserrat Light"/>
                <a:ea typeface="Montserrat Light"/>
                <a:cs typeface="Montserrat Light"/>
                <a:sym typeface="Montserrat Light"/>
              </a:rPr>
              <a:t>© Andreas B. Krueger, View of the exhibition opening  Odyssées Urbaines, 2023 </a:t>
            </a:r>
            <a:endParaRPr b="0" i="0" sz="800" u="none" cap="none" strike="noStrike">
              <a:solidFill>
                <a:schemeClr val="dk1"/>
              </a:solidFill>
              <a:latin typeface="Montserrat Light"/>
              <a:ea typeface="Montserrat Light"/>
              <a:cs typeface="Montserrat Light"/>
              <a:sym typeface="Montserrat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3"/>
          <p:cNvSpPr txBox="1"/>
          <p:nvPr/>
        </p:nvSpPr>
        <p:spPr>
          <a:xfrm>
            <a:off x="500743" y="733601"/>
            <a:ext cx="11201400" cy="267429"/>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Montserrat"/>
              <a:buNone/>
            </a:pPr>
            <a:r>
              <a:rPr b="1" i="0" lang="fr-FR" sz="2000" u="none" cap="none" strike="noStrike">
                <a:solidFill>
                  <a:schemeClr val="dk1"/>
                </a:solidFill>
                <a:latin typeface="Montserrat"/>
                <a:ea typeface="Montserrat"/>
                <a:cs typeface="Montserrat"/>
                <a:sym typeface="Montserrat"/>
              </a:rPr>
              <a:t>APPLICATION FILE</a:t>
            </a:r>
            <a:endParaRPr b="1" i="0" sz="2400" u="none" cap="none" strike="noStrike">
              <a:solidFill>
                <a:schemeClr val="dk1"/>
              </a:solidFill>
              <a:latin typeface="Montserrat"/>
              <a:ea typeface="Montserrat"/>
              <a:cs typeface="Montserrat"/>
              <a:sym typeface="Montserrat"/>
            </a:endParaRPr>
          </a:p>
        </p:txBody>
      </p:sp>
      <p:sp>
        <p:nvSpPr>
          <p:cNvPr id="143" name="Google Shape;143;p3"/>
          <p:cNvSpPr txBox="1"/>
          <p:nvPr/>
        </p:nvSpPr>
        <p:spPr>
          <a:xfrm>
            <a:off x="408785" y="1194110"/>
            <a:ext cx="3564000" cy="5171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000"/>
              <a:buFont typeface="Arial"/>
              <a:buNone/>
            </a:pPr>
            <a:r>
              <a:rPr b="0" i="0" lang="fr-FR" sz="1100" u="none" cap="none" strike="noStrike">
                <a:solidFill>
                  <a:schemeClr val="dk1"/>
                </a:solidFill>
                <a:latin typeface="Montserrat"/>
                <a:ea typeface="Montserrat"/>
                <a:cs typeface="Montserrat"/>
                <a:sym typeface="Montserrat"/>
              </a:rPr>
              <a:t>Applications can be written either in French and Mandarin or English and Mandarin and submitted via the online form before </a:t>
            </a:r>
            <a:r>
              <a:rPr lang="fr-FR" sz="1100">
                <a:solidFill>
                  <a:schemeClr val="dk1"/>
                </a:solidFill>
                <a:latin typeface="Montserrat"/>
                <a:ea typeface="Montserrat"/>
                <a:cs typeface="Montserrat"/>
                <a:sym typeface="Montserrat"/>
              </a:rPr>
              <a:t>March 24, </a:t>
            </a:r>
            <a:r>
              <a:rPr b="0" i="0" lang="fr-FR" sz="1100" u="none" cap="none" strike="noStrike">
                <a:solidFill>
                  <a:schemeClr val="dk1"/>
                </a:solidFill>
                <a:latin typeface="Montserrat"/>
                <a:ea typeface="Montserrat"/>
                <a:cs typeface="Montserrat"/>
                <a:sym typeface="Montserrat"/>
              </a:rPr>
              <a:t>202</a:t>
            </a:r>
            <a:r>
              <a:rPr lang="fr-FR" sz="1100">
                <a:solidFill>
                  <a:schemeClr val="dk1"/>
                </a:solidFill>
                <a:latin typeface="Montserrat"/>
                <a:ea typeface="Montserrat"/>
                <a:cs typeface="Montserrat"/>
                <a:sym typeface="Montserrat"/>
              </a:rPr>
              <a:t>6</a:t>
            </a:r>
            <a:r>
              <a:rPr b="0" i="0" lang="fr-FR" sz="1100" u="none" cap="none" strike="noStrike">
                <a:solidFill>
                  <a:schemeClr val="dk1"/>
                </a:solidFill>
                <a:latin typeface="Montserrat"/>
                <a:ea typeface="Montserrat"/>
                <a:cs typeface="Montserrat"/>
                <a:sym typeface="Montserrat"/>
              </a:rPr>
              <a:t>, at midnight, CET.</a:t>
            </a:r>
            <a:endParaRPr b="0" i="0" sz="11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t/>
            </a:r>
            <a:endParaRPr b="0" i="0" sz="1100" u="none" cap="none" strike="noStrike">
              <a:solidFill>
                <a:srgbClr val="FF0000"/>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rPr b="0" i="0" lang="fr-FR" sz="1100" u="none" cap="none" strike="noStrike">
                <a:solidFill>
                  <a:schemeClr val="dk1"/>
                </a:solidFill>
                <a:latin typeface="Montserrat"/>
                <a:ea typeface="Montserrat"/>
                <a:cs typeface="Montserrat"/>
                <a:sym typeface="Montserrat"/>
              </a:rPr>
              <a:t>For your online application, a Google account is required.</a:t>
            </a:r>
            <a:endParaRPr b="0" i="0" sz="1100" u="none" cap="none" strike="noStrike">
              <a:solidFill>
                <a:srgbClr val="FF0000"/>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rPr b="0" i="0" lang="fr-FR" sz="1100" u="none" cap="none" strike="noStrike">
                <a:solidFill>
                  <a:schemeClr val="dk1"/>
                </a:solidFill>
                <a:latin typeface="Montserrat"/>
                <a:ea typeface="Montserrat"/>
                <a:cs typeface="Montserrat"/>
                <a:sym typeface="Montserrat"/>
              </a:rPr>
              <a:t>Please arrange your documents in the following order:</a:t>
            </a:r>
            <a:endParaRPr b="0" i="0" sz="1100" u="none" cap="none" strike="noStrike">
              <a:solidFill>
                <a:srgbClr val="000000"/>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rPr b="1" i="0" lang="fr-FR" sz="1100" u="none" cap="none" strike="noStrike">
                <a:solidFill>
                  <a:schemeClr val="dk1"/>
                </a:solidFill>
                <a:latin typeface="Montserrat"/>
                <a:ea typeface="Montserrat"/>
                <a:cs typeface="Montserrat"/>
                <a:sym typeface="Montserrat"/>
              </a:rPr>
              <a:t>MANDATORY DOCUMENTS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000"/>
              <a:buFont typeface="Arial"/>
              <a:buNone/>
            </a:pPr>
            <a:r>
              <a:t/>
            </a:r>
            <a:endParaRPr b="0" i="0" sz="1100" u="none" cap="none" strike="noStrike">
              <a:solidFill>
                <a:srgbClr val="000000"/>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rPr b="0" i="0" lang="fr-FR" sz="1100" u="none" cap="none" strike="noStrike">
                <a:solidFill>
                  <a:schemeClr val="dk1"/>
                </a:solidFill>
                <a:latin typeface="Montserrat"/>
                <a:ea typeface="Montserrat"/>
                <a:cs typeface="Montserrat"/>
                <a:sym typeface="Montserrat"/>
              </a:rPr>
              <a:t>(If the application does not contain these elements, it will not be considered)</a:t>
            </a:r>
            <a:endParaRPr b="0" i="0" sz="1100" u="none" cap="none" strike="noStrike">
              <a:solidFill>
                <a:srgbClr val="000000"/>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t/>
            </a:r>
            <a:endParaRPr b="0" i="0" sz="1100" u="none" cap="none" strike="noStrike">
              <a:solidFill>
                <a:srgbClr val="FF0000"/>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rPr b="0" i="0" lang="fr-FR" sz="1100" u="none" cap="none" strike="noStrike">
                <a:solidFill>
                  <a:schemeClr val="dk1"/>
                </a:solidFill>
                <a:latin typeface="Montserrat"/>
                <a:ea typeface="Montserrat"/>
                <a:cs typeface="Montserrat"/>
                <a:sym typeface="Montserrat"/>
              </a:rPr>
              <a:t>1/ </a:t>
            </a:r>
            <a:r>
              <a:rPr b="1" i="0" lang="fr-FR" sz="1100" u="none" cap="none" strike="noStrike">
                <a:solidFill>
                  <a:schemeClr val="dk1"/>
                </a:solidFill>
                <a:latin typeface="Montserrat"/>
                <a:ea typeface="Montserrat"/>
                <a:cs typeface="Montserrat"/>
                <a:sym typeface="Montserrat"/>
              </a:rPr>
              <a:t>CV </a:t>
            </a:r>
            <a:r>
              <a:rPr b="0" i="0" lang="fr-FR" sz="1100" u="none" cap="none" strike="noStrike">
                <a:solidFill>
                  <a:schemeClr val="dk1"/>
                </a:solidFill>
                <a:latin typeface="Montserrat"/>
                <a:ea typeface="Montserrat"/>
                <a:cs typeface="Montserrat"/>
                <a:sym typeface="Montserrat"/>
              </a:rPr>
              <a:t>in which candidates should mention their educational and professional background.</a:t>
            </a:r>
            <a:endParaRPr b="0" i="0" sz="1100" u="none" cap="none" strike="noStrike">
              <a:solidFill>
                <a:srgbClr val="000000"/>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rPr b="0" i="0" lang="fr-FR" sz="1100" u="none" cap="none" strike="noStrike">
                <a:solidFill>
                  <a:schemeClr val="dk1"/>
                </a:solidFill>
                <a:latin typeface="Montserrat"/>
                <a:ea typeface="Montserrat"/>
                <a:cs typeface="Montserrat"/>
                <a:sym typeface="Montserrat"/>
              </a:rPr>
              <a:t>(2 pages maximum)</a:t>
            </a:r>
            <a:endParaRPr b="0" i="0" sz="1100" u="none" cap="none" strike="noStrike">
              <a:solidFill>
                <a:srgbClr val="000000"/>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100"/>
              <a:buFont typeface="Arial"/>
              <a:buNone/>
            </a:pPr>
            <a:r>
              <a:rPr b="0" i="0" lang="fr-FR" sz="1100" u="none" cap="none" strike="noStrike">
                <a:solidFill>
                  <a:schemeClr val="dk1"/>
                </a:solidFill>
                <a:latin typeface="Montserrat"/>
                <a:ea typeface="Montserrat"/>
                <a:cs typeface="Montserrat"/>
                <a:sym typeface="Montserrat"/>
              </a:rPr>
              <a:t>2/ </a:t>
            </a:r>
            <a:r>
              <a:rPr b="1" i="0" lang="fr-FR" sz="1100" u="none" cap="none" strike="noStrike">
                <a:solidFill>
                  <a:schemeClr val="dk1"/>
                </a:solidFill>
                <a:latin typeface="Montserrat"/>
                <a:ea typeface="Montserrat"/>
                <a:cs typeface="Montserrat"/>
                <a:sym typeface="Montserrat"/>
              </a:rPr>
              <a:t>A letter of intent </a:t>
            </a:r>
            <a:r>
              <a:rPr b="0" i="0" lang="fr-FR" sz="1100" u="none" cap="none" strike="noStrike">
                <a:solidFill>
                  <a:schemeClr val="dk1"/>
                </a:solidFill>
                <a:latin typeface="Montserrat"/>
                <a:ea typeface="Montserrat"/>
                <a:cs typeface="Montserrat"/>
                <a:sym typeface="Montserrat"/>
              </a:rPr>
              <a:t>presenting the research project and program ideas that candidates wish to explore during the 4-month residency.</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0" i="0" lang="fr-FR" sz="1100" u="none" cap="none" strike="noStrike">
                <a:solidFill>
                  <a:schemeClr val="dk1"/>
                </a:solidFill>
                <a:latin typeface="Montserrat"/>
                <a:ea typeface="Montserrat"/>
                <a:cs typeface="Montserrat"/>
                <a:sym typeface="Montserrat"/>
              </a:rPr>
              <a:t>(2 pages maximum)</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100"/>
              <a:buFont typeface="Arial"/>
              <a:buNone/>
            </a:pPr>
            <a:r>
              <a:rPr b="0" i="0" lang="fr-FR" sz="1100" u="none" cap="none" strike="noStrike">
                <a:solidFill>
                  <a:schemeClr val="dk1"/>
                </a:solidFill>
                <a:latin typeface="Montserrat"/>
                <a:ea typeface="Montserrat"/>
                <a:cs typeface="Montserrat"/>
                <a:sym typeface="Montserrat"/>
              </a:rPr>
              <a:t>3/ </a:t>
            </a:r>
            <a:r>
              <a:rPr b="1" i="0" lang="fr-FR" sz="1100" u="none" cap="none" strike="noStrike">
                <a:solidFill>
                  <a:schemeClr val="dk1"/>
                </a:solidFill>
                <a:latin typeface="Montserrat"/>
                <a:ea typeface="Montserrat"/>
                <a:cs typeface="Montserrat"/>
                <a:sym typeface="Montserrat"/>
              </a:rPr>
              <a:t>A portfolio </a:t>
            </a:r>
            <a:r>
              <a:rPr b="0" i="0" lang="fr-FR" sz="1100" u="none" cap="none" strike="noStrike">
                <a:solidFill>
                  <a:schemeClr val="dk1"/>
                </a:solidFill>
                <a:latin typeface="Montserrat"/>
                <a:ea typeface="Montserrat"/>
                <a:cs typeface="Montserrat"/>
                <a:sym typeface="Montserrat"/>
              </a:rPr>
              <a:t>of recent works representative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0" i="0" lang="fr-FR" sz="1100" u="none" cap="none" strike="noStrike">
                <a:solidFill>
                  <a:schemeClr val="dk1"/>
                </a:solidFill>
                <a:latin typeface="Montserrat"/>
                <a:ea typeface="Montserrat"/>
                <a:cs typeface="Montserrat"/>
                <a:sym typeface="Montserrat"/>
              </a:rPr>
              <a:t>of the artist’s approach (5 pages maximum)</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rPr b="0" i="0" lang="fr-FR" sz="1100" u="none" cap="none" strike="noStrike">
                <a:solidFill>
                  <a:schemeClr val="dk1"/>
                </a:solidFill>
                <a:latin typeface="Montserrat"/>
                <a:ea typeface="Montserrat"/>
                <a:cs typeface="Montserrat"/>
                <a:sym typeface="Montserrat"/>
              </a:rPr>
              <a:t>4/ </a:t>
            </a:r>
            <a:r>
              <a:rPr b="1" i="0" lang="fr-FR" sz="1100" u="none" cap="none" strike="noStrike">
                <a:solidFill>
                  <a:schemeClr val="dk1"/>
                </a:solidFill>
                <a:latin typeface="Montserrat"/>
                <a:ea typeface="Montserrat"/>
                <a:cs typeface="Montserrat"/>
                <a:sym typeface="Montserrat"/>
              </a:rPr>
              <a:t>One or more letters of recommendation </a:t>
            </a:r>
            <a:r>
              <a:rPr b="0" i="0" lang="fr-FR" sz="1100" u="none" cap="none" strike="noStrike">
                <a:solidFill>
                  <a:schemeClr val="dk1"/>
                </a:solidFill>
                <a:latin typeface="Montserrat"/>
                <a:ea typeface="Montserrat"/>
                <a:cs typeface="Montserrat"/>
                <a:sym typeface="Montserrat"/>
              </a:rPr>
              <a:t>addressed to the jury, supporting the candidate.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000"/>
              <a:buFont typeface="Arial"/>
              <a:buNone/>
            </a:pPr>
            <a:r>
              <a:rPr b="0" i="0" lang="fr-FR" sz="1100" u="none" cap="none" strike="noStrike">
                <a:solidFill>
                  <a:schemeClr val="dk1"/>
                </a:solidFill>
                <a:latin typeface="Montserrat"/>
                <a:ea typeface="Montserrat"/>
                <a:cs typeface="Montserrat"/>
                <a:sym typeface="Montserrat"/>
              </a:rPr>
              <a:t>(3 letters maximum) </a:t>
            </a:r>
            <a:endParaRPr b="0" i="0" sz="1100" u="none" cap="none" strike="noStrike">
              <a:solidFill>
                <a:srgbClr val="000000"/>
              </a:solidFill>
              <a:latin typeface="Montserrat"/>
              <a:ea typeface="Montserrat"/>
              <a:cs typeface="Montserrat"/>
              <a:sym typeface="Montserrat"/>
            </a:endParaRPr>
          </a:p>
        </p:txBody>
      </p:sp>
      <p:sp>
        <p:nvSpPr>
          <p:cNvPr id="144" name="Google Shape;144;p3"/>
          <p:cNvSpPr txBox="1"/>
          <p:nvPr/>
        </p:nvSpPr>
        <p:spPr>
          <a:xfrm>
            <a:off x="4218214" y="1194110"/>
            <a:ext cx="3564000" cy="1600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000"/>
              <a:buFont typeface="Arial"/>
              <a:buNone/>
            </a:pPr>
            <a:r>
              <a:rPr b="1" i="0" lang="fr-FR" sz="1100" u="none" cap="none" strike="noStrike">
                <a:solidFill>
                  <a:schemeClr val="dk1"/>
                </a:solidFill>
                <a:latin typeface="Montserrat"/>
                <a:ea typeface="Montserrat"/>
                <a:cs typeface="Montserrat"/>
                <a:sym typeface="Montserrat"/>
              </a:rPr>
              <a:t>OPTIONAL DOCUMENTS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000"/>
              <a:buFont typeface="Arial"/>
              <a:buNone/>
            </a:pPr>
            <a:r>
              <a:t/>
            </a:r>
            <a:endParaRPr b="1" i="0" sz="11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t/>
            </a:r>
            <a:endParaRPr b="0" i="0" sz="1100" u="none" cap="none" strike="noStrike">
              <a:solidFill>
                <a:schemeClr val="dk1"/>
              </a:solidFill>
              <a:highlight>
                <a:srgbClr val="FF9900"/>
              </a:highlight>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rPr b="0" i="0" lang="fr-FR" sz="1100" u="none" cap="none" strike="noStrike">
                <a:solidFill>
                  <a:schemeClr val="dk1"/>
                </a:solidFill>
                <a:latin typeface="Montserrat"/>
                <a:ea typeface="Montserrat"/>
                <a:cs typeface="Montserrat"/>
                <a:sym typeface="Montserrat"/>
              </a:rPr>
              <a:t>5/ </a:t>
            </a:r>
            <a:r>
              <a:rPr b="1" i="0" lang="fr-FR" sz="1100" u="none" cap="none" strike="noStrike">
                <a:solidFill>
                  <a:schemeClr val="dk1"/>
                </a:solidFill>
                <a:latin typeface="Montserrat"/>
                <a:ea typeface="Montserrat"/>
                <a:cs typeface="Montserrat"/>
                <a:sym typeface="Montserrat"/>
              </a:rPr>
              <a:t>Publications, videos, etc. </a:t>
            </a:r>
            <a:r>
              <a:rPr b="0" i="0" lang="fr-FR" sz="1100" u="none" cap="none" strike="noStrike">
                <a:solidFill>
                  <a:schemeClr val="dk1"/>
                </a:solidFill>
                <a:latin typeface="Montserrat"/>
                <a:ea typeface="Montserrat"/>
                <a:cs typeface="Montserrat"/>
                <a:sym typeface="Montserrat"/>
              </a:rPr>
              <a:t>any other resources the artist deems useful to bring to the attention of the pre-selection committee (participation in conferences or symposiums, press articles, films, interviews, etc.)</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Montserrat Light"/>
              <a:ea typeface="Montserrat Light"/>
              <a:cs typeface="Montserrat Light"/>
              <a:sym typeface="Montserrat Light"/>
            </a:endParaRPr>
          </a:p>
        </p:txBody>
      </p:sp>
      <p:sp>
        <p:nvSpPr>
          <p:cNvPr id="145" name="Google Shape;145;p3"/>
          <p:cNvSpPr txBox="1"/>
          <p:nvPr/>
        </p:nvSpPr>
        <p:spPr>
          <a:xfrm>
            <a:off x="7827800" y="6309550"/>
            <a:ext cx="35640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fr-FR" sz="800" u="none" cap="none" strike="noStrike">
                <a:solidFill>
                  <a:schemeClr val="dk1"/>
                </a:solidFill>
                <a:latin typeface="Montserrat Light"/>
                <a:ea typeface="Montserrat Light"/>
                <a:cs typeface="Montserrat Light"/>
                <a:sym typeface="Montserrat Light"/>
              </a:rPr>
              <a:t>© Manuel Abella, Views of the exhibition TALENTS! Farewell, 2023 </a:t>
            </a:r>
            <a:endParaRPr b="0" i="0" sz="8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800"/>
              <a:buFont typeface="Arial"/>
              <a:buNone/>
            </a:pPr>
            <a:r>
              <a:rPr b="0" i="0" lang="fr-FR" sz="800" u="none" cap="none" strike="noStrike">
                <a:solidFill>
                  <a:schemeClr val="dk1"/>
                </a:solidFill>
                <a:latin typeface="Montserrat Light"/>
                <a:ea typeface="Montserrat Light"/>
                <a:cs typeface="Montserrat Light"/>
                <a:sym typeface="Montserrat Light"/>
              </a:rPr>
              <a:t>Artist – Yu Liu </a:t>
            </a:r>
            <a:endParaRPr b="0" i="0" sz="800" u="none" cap="none" strike="noStrike">
              <a:solidFill>
                <a:schemeClr val="dk1"/>
              </a:solidFill>
              <a:latin typeface="Montserrat Light"/>
              <a:ea typeface="Montserrat Light"/>
              <a:cs typeface="Montserrat Light"/>
              <a:sym typeface="Montserrat Light"/>
            </a:endParaRPr>
          </a:p>
        </p:txBody>
      </p:sp>
      <p:sp>
        <p:nvSpPr>
          <p:cNvPr id="146" name="Google Shape;146;p3">
            <a:hlinkClick r:id="rId3"/>
          </p:cNvPr>
          <p:cNvSpPr txBox="1"/>
          <p:nvPr/>
        </p:nvSpPr>
        <p:spPr>
          <a:xfrm>
            <a:off x="4218214" y="3231138"/>
            <a:ext cx="3642212"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fr-FR" sz="2400" u="sng" cap="none" strike="noStrike">
                <a:solidFill>
                  <a:schemeClr val="hlink"/>
                </a:solidFill>
                <a:latin typeface="Montserrat Medium"/>
                <a:ea typeface="Montserrat Medium"/>
                <a:cs typeface="Montserrat Medium"/>
                <a:sym typeface="Montserrat Medium"/>
                <a:hlinkClick r:id="rId4"/>
              </a:rPr>
              <a:t>Please CLICK HERE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fr-FR" sz="2400" u="sng" cap="none" strike="noStrike">
                <a:solidFill>
                  <a:schemeClr val="hlink"/>
                </a:solidFill>
                <a:latin typeface="Montserrat Medium"/>
                <a:ea typeface="Montserrat Medium"/>
                <a:cs typeface="Montserrat Medium"/>
                <a:sym typeface="Montserrat Medium"/>
                <a:hlinkClick r:id="rId5"/>
              </a:rPr>
              <a:t>to apply !</a:t>
            </a:r>
            <a:endParaRPr b="0" i="0" sz="2800" u="none" cap="none" strike="noStrike">
              <a:solidFill>
                <a:srgbClr val="FF6600"/>
              </a:solidFill>
              <a:latin typeface="Arial"/>
              <a:ea typeface="Arial"/>
              <a:cs typeface="Arial"/>
              <a:sym typeface="Arial"/>
            </a:endParaRPr>
          </a:p>
        </p:txBody>
      </p:sp>
      <p:sp>
        <p:nvSpPr>
          <p:cNvPr id="147" name="Google Shape;147;p3"/>
          <p:cNvSpPr txBox="1"/>
          <p:nvPr/>
        </p:nvSpPr>
        <p:spPr>
          <a:xfrm>
            <a:off x="323036" y="434690"/>
            <a:ext cx="11460179" cy="27695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Montserrat Medium"/>
                <a:ea typeface="Montserrat Medium"/>
                <a:cs typeface="Montserrat Medium"/>
                <a:sym typeface="Montserrat Medium"/>
              </a:rPr>
              <a:t> OPEN CALL FOR TAIWANESE ARTISTS ———————————— FONDATION FIMINCO</a:t>
            </a:r>
            <a:endParaRPr b="0" i="0" sz="1400" u="none" cap="none" strike="noStrike">
              <a:solidFill>
                <a:srgbClr val="000000"/>
              </a:solidFill>
              <a:latin typeface="Arial"/>
              <a:ea typeface="Arial"/>
              <a:cs typeface="Arial"/>
              <a:sym typeface="Arial"/>
            </a:endParaRPr>
          </a:p>
        </p:txBody>
      </p:sp>
      <p:pic>
        <p:nvPicPr>
          <p:cNvPr descr="Une image contenant Graphique, symbole, silhouette&#10;&#10;Description générée automatiquement" id="148" name="Google Shape;148;p3"/>
          <p:cNvPicPr preferRelativeResize="0"/>
          <p:nvPr/>
        </p:nvPicPr>
        <p:blipFill rotWithShape="1">
          <a:blip r:embed="rId6">
            <a:alphaModFix/>
          </a:blip>
          <a:srcRect b="0" l="0" r="0" t="0"/>
          <a:stretch/>
        </p:blipFill>
        <p:spPr>
          <a:xfrm rot="-1314406">
            <a:off x="5787176" y="3713860"/>
            <a:ext cx="601365" cy="696467"/>
          </a:xfrm>
          <a:prstGeom prst="rect">
            <a:avLst/>
          </a:prstGeom>
          <a:noFill/>
          <a:ln>
            <a:noFill/>
          </a:ln>
        </p:spPr>
      </p:pic>
      <p:cxnSp>
        <p:nvCxnSpPr>
          <p:cNvPr id="149" name="Google Shape;149;p3"/>
          <p:cNvCxnSpPr/>
          <p:nvPr/>
        </p:nvCxnSpPr>
        <p:spPr>
          <a:xfrm>
            <a:off x="494868" y="3164305"/>
            <a:ext cx="3391800" cy="0"/>
          </a:xfrm>
          <a:prstGeom prst="straightConnector1">
            <a:avLst/>
          </a:prstGeom>
          <a:noFill/>
          <a:ln cap="flat" cmpd="sng" w="28575">
            <a:solidFill>
              <a:schemeClr val="dk1"/>
            </a:solidFill>
            <a:prstDash val="solid"/>
            <a:miter lim="800000"/>
            <a:headEnd len="sm" w="sm" type="none"/>
            <a:tailEnd len="sm" w="sm" type="none"/>
          </a:ln>
        </p:spPr>
      </p:cxnSp>
      <p:cxnSp>
        <p:nvCxnSpPr>
          <p:cNvPr id="150" name="Google Shape;150;p3"/>
          <p:cNvCxnSpPr/>
          <p:nvPr/>
        </p:nvCxnSpPr>
        <p:spPr>
          <a:xfrm>
            <a:off x="4283583" y="1487242"/>
            <a:ext cx="3391807" cy="0"/>
          </a:xfrm>
          <a:prstGeom prst="straightConnector1">
            <a:avLst/>
          </a:prstGeom>
          <a:noFill/>
          <a:ln cap="flat" cmpd="sng" w="28575">
            <a:solidFill>
              <a:schemeClr val="dk1"/>
            </a:solidFill>
            <a:prstDash val="solid"/>
            <a:miter lim="800000"/>
            <a:headEnd len="sm" w="sm" type="none"/>
            <a:tailEnd len="sm" w="sm" type="none"/>
          </a:ln>
        </p:spPr>
      </p:cxnSp>
      <p:pic>
        <p:nvPicPr>
          <p:cNvPr id="151" name="Google Shape;151;p3"/>
          <p:cNvPicPr preferRelativeResize="0"/>
          <p:nvPr/>
        </p:nvPicPr>
        <p:blipFill rotWithShape="1">
          <a:blip r:embed="rId7">
            <a:alphaModFix/>
          </a:blip>
          <a:srcRect b="0" l="0" r="0" t="0"/>
          <a:stretch/>
        </p:blipFill>
        <p:spPr>
          <a:xfrm>
            <a:off x="7782225" y="844550"/>
            <a:ext cx="3642200" cy="2585493"/>
          </a:xfrm>
          <a:prstGeom prst="rect">
            <a:avLst/>
          </a:prstGeom>
          <a:noFill/>
          <a:ln>
            <a:noFill/>
          </a:ln>
        </p:spPr>
      </p:pic>
      <p:pic>
        <p:nvPicPr>
          <p:cNvPr id="152" name="Google Shape;152;p3"/>
          <p:cNvPicPr preferRelativeResize="0"/>
          <p:nvPr/>
        </p:nvPicPr>
        <p:blipFill rotWithShape="1">
          <a:blip r:embed="rId8">
            <a:alphaModFix/>
          </a:blip>
          <a:srcRect b="0" l="0" r="0" t="0"/>
          <a:stretch/>
        </p:blipFill>
        <p:spPr>
          <a:xfrm>
            <a:off x="7782225" y="3899300"/>
            <a:ext cx="3642199" cy="2398322"/>
          </a:xfrm>
          <a:prstGeom prst="rect">
            <a:avLst/>
          </a:prstGeom>
          <a:noFill/>
          <a:ln>
            <a:noFill/>
          </a:ln>
        </p:spPr>
      </p:pic>
      <p:sp>
        <p:nvSpPr>
          <p:cNvPr id="153" name="Google Shape;153;p3"/>
          <p:cNvSpPr txBox="1"/>
          <p:nvPr/>
        </p:nvSpPr>
        <p:spPr>
          <a:xfrm>
            <a:off x="7827800" y="3412000"/>
            <a:ext cx="3564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fr-FR" sz="800" u="none" cap="none" strike="noStrike">
                <a:solidFill>
                  <a:schemeClr val="dk1"/>
                </a:solidFill>
                <a:latin typeface="Montserrat Light"/>
                <a:ea typeface="Montserrat Light"/>
                <a:cs typeface="Montserrat Light"/>
                <a:sym typeface="Montserrat Light"/>
              </a:rPr>
              <a:t>© Manuel Abella, Views of the exhibition TALENTS! Farewell, 2023 Artist – Yu Liu </a:t>
            </a:r>
            <a:endParaRPr b="0" i="0" sz="800" u="none" cap="none" strike="noStrike">
              <a:solidFill>
                <a:schemeClr val="dk1"/>
              </a:solidFill>
              <a:latin typeface="Montserrat Light"/>
              <a:ea typeface="Montserrat Light"/>
              <a:cs typeface="Montserrat Light"/>
              <a:sym typeface="Montserrat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descr="Une image contenant bâtiment, ciel, plein air, fenêtre&#10;&#10;Description générée automatiquement" id="158" name="Google Shape;158;p4"/>
          <p:cNvPicPr preferRelativeResize="0"/>
          <p:nvPr/>
        </p:nvPicPr>
        <p:blipFill rotWithShape="1">
          <a:blip r:embed="rId3">
            <a:alphaModFix/>
          </a:blip>
          <a:srcRect b="8320" l="0" r="0" t="5657"/>
          <a:stretch/>
        </p:blipFill>
        <p:spPr>
          <a:xfrm>
            <a:off x="467013" y="200876"/>
            <a:ext cx="11257973" cy="6456248"/>
          </a:xfrm>
          <a:prstGeom prst="rect">
            <a:avLst/>
          </a:prstGeom>
          <a:noFill/>
          <a:ln>
            <a:noFill/>
          </a:ln>
        </p:spPr>
      </p:pic>
      <p:sp>
        <p:nvSpPr>
          <p:cNvPr id="159" name="Google Shape;159;p4"/>
          <p:cNvSpPr txBox="1"/>
          <p:nvPr/>
        </p:nvSpPr>
        <p:spPr>
          <a:xfrm>
            <a:off x="4448852" y="512749"/>
            <a:ext cx="5054072" cy="1555154"/>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Montserrat"/>
              <a:buNone/>
            </a:pPr>
            <a:r>
              <a:rPr b="0" i="0" lang="fr-FR" sz="3200" u="none" cap="none" strike="noStrike">
                <a:solidFill>
                  <a:schemeClr val="dk1"/>
                </a:solidFill>
                <a:latin typeface="Montserrat"/>
                <a:ea typeface="Montserrat"/>
                <a:cs typeface="Montserrat"/>
                <a:sym typeface="Montserrat"/>
              </a:rPr>
              <a:t>THE RESIDENCY OF THE FONDATION </a:t>
            </a:r>
            <a:endParaRPr b="0" i="0" sz="12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3600"/>
              <a:buFont typeface="Arial"/>
              <a:buNone/>
            </a:pPr>
            <a:r>
              <a:rPr b="0" i="0" lang="fr-FR" sz="3200" u="none" cap="none" strike="noStrike">
                <a:solidFill>
                  <a:schemeClr val="dk1"/>
                </a:solidFill>
                <a:latin typeface="Calibri"/>
                <a:ea typeface="Calibri"/>
                <a:cs typeface="Calibri"/>
                <a:sym typeface="Calibri"/>
              </a:rPr>
              <a:t>                     </a:t>
            </a:r>
            <a:r>
              <a:rPr b="0" i="0" lang="fr-FR" sz="3200" u="none" cap="none" strike="noStrike">
                <a:solidFill>
                  <a:schemeClr val="dk1"/>
                </a:solidFill>
                <a:latin typeface="Arial"/>
                <a:ea typeface="Arial"/>
                <a:cs typeface="Arial"/>
                <a:sym typeface="Arial"/>
              </a:rPr>
              <a:t> </a:t>
            </a:r>
            <a:r>
              <a:rPr b="0" i="0" lang="fr-FR" sz="3200" u="none" cap="none" strike="noStrike">
                <a:solidFill>
                  <a:schemeClr val="dk1"/>
                </a:solidFill>
                <a:latin typeface="Montserrat"/>
                <a:ea typeface="Montserrat"/>
                <a:cs typeface="Montserrat"/>
                <a:sym typeface="Montserrat"/>
              </a:rPr>
              <a:t>FIMINCO</a:t>
            </a:r>
            <a:endParaRPr b="0" i="0" sz="1200" u="none" cap="none" strike="noStrike">
              <a:solidFill>
                <a:srgbClr val="000000"/>
              </a:solidFill>
              <a:latin typeface="Arial"/>
              <a:ea typeface="Arial"/>
              <a:cs typeface="Arial"/>
              <a:sym typeface="Arial"/>
            </a:endParaRPr>
          </a:p>
        </p:txBody>
      </p:sp>
      <p:sp>
        <p:nvSpPr>
          <p:cNvPr id="160" name="Google Shape;160;p4"/>
          <p:cNvSpPr txBox="1"/>
          <p:nvPr/>
        </p:nvSpPr>
        <p:spPr>
          <a:xfrm>
            <a:off x="467013" y="6657124"/>
            <a:ext cx="1220014"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fr-FR" sz="800" u="none" cap="none" strike="noStrike">
                <a:solidFill>
                  <a:schemeClr val="dk1"/>
                </a:solidFill>
                <a:latin typeface="Montserrat Light"/>
                <a:ea typeface="Montserrat Light"/>
                <a:cs typeface="Montserrat Light"/>
                <a:sym typeface="Montserrat Light"/>
              </a:rPr>
              <a:t>© Martin Argyroglo</a:t>
            </a:r>
            <a:endParaRPr b="0" i="0" sz="800" u="none" cap="none" strike="noStrike">
              <a:solidFill>
                <a:schemeClr val="dk1"/>
              </a:solidFill>
              <a:latin typeface="Montserrat Light"/>
              <a:ea typeface="Montserrat Light"/>
              <a:cs typeface="Montserrat Light"/>
              <a:sym typeface="Montserrat Light"/>
            </a:endParaRPr>
          </a:p>
        </p:txBody>
      </p:sp>
      <p:cxnSp>
        <p:nvCxnSpPr>
          <p:cNvPr id="161" name="Google Shape;161;p4"/>
          <p:cNvCxnSpPr/>
          <p:nvPr/>
        </p:nvCxnSpPr>
        <p:spPr>
          <a:xfrm>
            <a:off x="4585172" y="1782454"/>
            <a:ext cx="1948978" cy="0"/>
          </a:xfrm>
          <a:prstGeom prst="straightConnector1">
            <a:avLst/>
          </a:prstGeom>
          <a:noFill/>
          <a:ln cap="flat" cmpd="sng" w="28575">
            <a:solidFill>
              <a:schemeClr val="dk1"/>
            </a:solidFill>
            <a:prstDash val="solid"/>
            <a:miter lim="800000"/>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5" name="Shape 165"/>
        <p:cNvGrpSpPr/>
        <p:nvPr/>
      </p:nvGrpSpPr>
      <p:grpSpPr>
        <a:xfrm>
          <a:off x="0" y="0"/>
          <a:ext cx="0" cy="0"/>
          <a:chOff x="0" y="0"/>
          <a:chExt cx="0" cy="0"/>
        </a:xfrm>
      </p:grpSpPr>
      <p:pic>
        <p:nvPicPr>
          <p:cNvPr id="166" name="Google Shape;166;g31f9f44bc3b_0_116"/>
          <p:cNvPicPr preferRelativeResize="0"/>
          <p:nvPr/>
        </p:nvPicPr>
        <p:blipFill rotWithShape="1">
          <a:blip r:embed="rId3">
            <a:alphaModFix/>
          </a:blip>
          <a:srcRect b="0" l="0" r="0" t="0"/>
          <a:stretch/>
        </p:blipFill>
        <p:spPr>
          <a:xfrm>
            <a:off x="7967344" y="2232025"/>
            <a:ext cx="3778885" cy="2366010"/>
          </a:xfrm>
          <a:prstGeom prst="rect">
            <a:avLst/>
          </a:prstGeom>
          <a:noFill/>
          <a:ln>
            <a:noFill/>
          </a:ln>
        </p:spPr>
      </p:pic>
      <p:sp>
        <p:nvSpPr>
          <p:cNvPr id="167" name="Google Shape;167;g31f9f44bc3b_0_116"/>
          <p:cNvSpPr txBox="1"/>
          <p:nvPr>
            <p:ph type="title"/>
          </p:nvPr>
        </p:nvSpPr>
        <p:spPr>
          <a:xfrm>
            <a:off x="321050" y="702300"/>
            <a:ext cx="3520200" cy="3213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SzPts val="1400"/>
              <a:buNone/>
            </a:pPr>
            <a:r>
              <a:rPr lang="fr-FR">
                <a:latin typeface="Montserrat"/>
                <a:ea typeface="Montserrat"/>
                <a:cs typeface="Montserrat"/>
                <a:sym typeface="Montserrat"/>
              </a:rPr>
              <a:t>RESIDENCY CONDITIONS</a:t>
            </a:r>
            <a:endParaRPr/>
          </a:p>
        </p:txBody>
      </p:sp>
      <p:sp>
        <p:nvSpPr>
          <p:cNvPr id="168" name="Google Shape;168;g31f9f44bc3b_0_116"/>
          <p:cNvSpPr txBox="1"/>
          <p:nvPr/>
        </p:nvSpPr>
        <p:spPr>
          <a:xfrm>
            <a:off x="269875" y="1080900"/>
            <a:ext cx="3698100" cy="2623800"/>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1100"/>
              <a:buFont typeface="Arial"/>
              <a:buNone/>
            </a:pPr>
            <a:r>
              <a:rPr b="1" i="0" lang="fr-FR" sz="1100" u="none" cap="none" strike="noStrike">
                <a:solidFill>
                  <a:schemeClr val="dk1"/>
                </a:solidFill>
                <a:latin typeface="Montserrat"/>
                <a:ea typeface="Montserrat"/>
                <a:cs typeface="Montserrat"/>
                <a:sym typeface="Montserrat"/>
              </a:rPr>
              <a:t>ACCOMMODATION</a:t>
            </a:r>
            <a:endParaRPr b="0" i="0" sz="1800" u="none" cap="none" strike="noStrike">
              <a:solidFill>
                <a:srgbClr val="000000"/>
              </a:solidFill>
              <a:latin typeface="Verdana"/>
              <a:ea typeface="Verdana"/>
              <a:cs typeface="Verdana"/>
              <a:sym typeface="Verdana"/>
            </a:endParaRPr>
          </a:p>
          <a:p>
            <a:pPr indent="0" lvl="0" marL="12700" marR="5080" rtl="0" algn="just">
              <a:lnSpc>
                <a:spcPct val="100000"/>
              </a:lnSpc>
              <a:spcBef>
                <a:spcPts val="1220"/>
              </a:spcBef>
              <a:spcAft>
                <a:spcPts val="0"/>
              </a:spcAft>
              <a:buClr>
                <a:srgbClr val="000000"/>
              </a:buClr>
              <a:buSzPts val="1100"/>
              <a:buFont typeface="Arial"/>
              <a:buNone/>
            </a:pPr>
            <a:r>
              <a:rPr b="0" i="0" lang="fr-FR" sz="1100" u="none" cap="none" strike="noStrike">
                <a:solidFill>
                  <a:schemeClr val="dk1"/>
                </a:solidFill>
                <a:latin typeface="Montserrat"/>
                <a:ea typeface="Montserrat"/>
                <a:cs typeface="Montserrat"/>
                <a:sym typeface="Montserrat"/>
              </a:rPr>
              <a:t>Each resident artist has a furnished studio with a private  bathroom </a:t>
            </a:r>
            <a:r>
              <a:rPr lang="fr-FR" sz="1100">
                <a:solidFill>
                  <a:schemeClr val="dk1"/>
                </a:solidFill>
                <a:latin typeface="Montserrat"/>
                <a:ea typeface="Montserrat"/>
                <a:cs typeface="Montserrat"/>
                <a:sym typeface="Montserrat"/>
              </a:rPr>
              <a:t>and a private</a:t>
            </a:r>
            <a:r>
              <a:rPr b="0" i="0" lang="fr-FR" sz="1100" u="none" cap="none" strike="noStrike">
                <a:solidFill>
                  <a:schemeClr val="dk1"/>
                </a:solidFill>
                <a:latin typeface="Montserrat"/>
                <a:ea typeface="Montserrat"/>
                <a:cs typeface="Montserrat"/>
                <a:sym typeface="Montserrat"/>
              </a:rPr>
              <a:t> equipped kitchenette.</a:t>
            </a:r>
            <a:r>
              <a:rPr lang="fr-FR" sz="1100">
                <a:solidFill>
                  <a:schemeClr val="dk1"/>
                </a:solidFill>
                <a:latin typeface="Montserrat"/>
                <a:ea typeface="Montserrat"/>
                <a:cs typeface="Montserrat"/>
                <a:sym typeface="Montserrat"/>
              </a:rPr>
              <a:t> </a:t>
            </a:r>
            <a:r>
              <a:rPr b="0" i="0" lang="fr-FR" sz="1100" u="none" cap="none" strike="noStrike">
                <a:solidFill>
                  <a:schemeClr val="dk1"/>
                </a:solidFill>
                <a:latin typeface="Montserrat"/>
                <a:ea typeface="Montserrat"/>
                <a:cs typeface="Montserrat"/>
                <a:sym typeface="Montserrat"/>
              </a:rPr>
              <a:t>Common living areas are also available to residents, including shared lounges areas</a:t>
            </a:r>
            <a:r>
              <a:rPr lang="fr-FR" sz="1100">
                <a:solidFill>
                  <a:schemeClr val="dk1"/>
                </a:solidFill>
                <a:latin typeface="Montserrat"/>
                <a:ea typeface="Montserrat"/>
                <a:cs typeface="Montserrat"/>
                <a:sym typeface="Montserrat"/>
              </a:rPr>
              <a:t> and a terrace</a:t>
            </a:r>
            <a:endParaRPr b="0" i="0" sz="1100" u="none" cap="none" strike="noStrike">
              <a:solidFill>
                <a:schemeClr val="dk1"/>
              </a:solidFill>
              <a:latin typeface="Montserrat"/>
              <a:ea typeface="Montserrat"/>
              <a:cs typeface="Montserrat"/>
              <a:sym typeface="Montserrat"/>
            </a:endParaRPr>
          </a:p>
          <a:p>
            <a:pPr indent="0" lvl="0" marL="12700" marR="5080" rtl="0" algn="just">
              <a:lnSpc>
                <a:spcPct val="100200"/>
              </a:lnSpc>
              <a:spcBef>
                <a:spcPts val="0"/>
              </a:spcBef>
              <a:spcAft>
                <a:spcPts val="0"/>
              </a:spcAft>
              <a:buClr>
                <a:srgbClr val="000000"/>
              </a:buClr>
              <a:buSzPts val="1100"/>
              <a:buFont typeface="Arial"/>
              <a:buNone/>
            </a:pPr>
            <a:r>
              <a:rPr b="0" i="0" lang="fr-FR" sz="1100" u="none" cap="none" strike="noStrike">
                <a:solidFill>
                  <a:schemeClr val="dk1"/>
                </a:solidFill>
                <a:latin typeface="Montserrat"/>
                <a:ea typeface="Montserrat"/>
                <a:cs typeface="Montserrat"/>
                <a:sym typeface="Montserrat"/>
              </a:rPr>
              <a:t>On the arrival and departure of the artist, a joint inventory  of  fixtures  is  carried  out.  Residents undertake to use the various premises at their disposal in a peaceful manner, maintaining them in good condition, and to report any problems observed. The Fondation Fiminco residency’s accommodation is non-smoking and cannot accommodate pets.</a:t>
            </a:r>
            <a:endParaRPr b="0" i="0" sz="1000" u="none" cap="none" strike="noStrike">
              <a:solidFill>
                <a:srgbClr val="000000"/>
              </a:solidFill>
              <a:latin typeface="Verdana"/>
              <a:ea typeface="Verdana"/>
              <a:cs typeface="Verdana"/>
              <a:sym typeface="Verdana"/>
            </a:endParaRPr>
          </a:p>
        </p:txBody>
      </p:sp>
      <p:sp>
        <p:nvSpPr>
          <p:cNvPr id="169" name="Google Shape;169;g31f9f44bc3b_0_116"/>
          <p:cNvSpPr txBox="1"/>
          <p:nvPr/>
        </p:nvSpPr>
        <p:spPr>
          <a:xfrm>
            <a:off x="321056" y="6269228"/>
            <a:ext cx="1345500" cy="259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800"/>
              <a:buFont typeface="Arial"/>
              <a:buNone/>
            </a:pPr>
            <a:r>
              <a:rPr b="0" i="0" lang="fr-FR" sz="800" u="none" cap="none" strike="noStrike">
                <a:solidFill>
                  <a:srgbClr val="000000"/>
                </a:solidFill>
                <a:latin typeface="Verdana"/>
                <a:ea typeface="Verdana"/>
                <a:cs typeface="Verdana"/>
                <a:sym typeface="Verdana"/>
              </a:rPr>
              <a:t>© Manuel Abella / bedroom</a:t>
            </a:r>
            <a:endParaRPr b="0" i="0" sz="800" u="none" cap="none" strike="noStrike">
              <a:solidFill>
                <a:srgbClr val="000000"/>
              </a:solidFill>
              <a:latin typeface="Verdana"/>
              <a:ea typeface="Verdana"/>
              <a:cs typeface="Verdana"/>
              <a:sym typeface="Verdana"/>
            </a:endParaRPr>
          </a:p>
        </p:txBody>
      </p:sp>
      <p:sp>
        <p:nvSpPr>
          <p:cNvPr id="170" name="Google Shape;170;g31f9f44bc3b_0_116"/>
          <p:cNvSpPr txBox="1"/>
          <p:nvPr/>
        </p:nvSpPr>
        <p:spPr>
          <a:xfrm>
            <a:off x="4306951" y="3447669"/>
            <a:ext cx="1708200" cy="259800"/>
          </a:xfrm>
          <a:prstGeom prst="rect">
            <a:avLst/>
          </a:prstGeom>
          <a:noFill/>
          <a:ln>
            <a:noFill/>
          </a:ln>
        </p:spPr>
        <p:txBody>
          <a:bodyPr anchorCtr="0" anchor="t" bIns="0" lIns="0" spcFirstLastPara="1" rIns="0" wrap="square" tIns="13325">
            <a:spAutoFit/>
          </a:bodyPr>
          <a:lstStyle/>
          <a:p>
            <a:pPr indent="0" lvl="0" marL="12700" marR="0" rtl="0" algn="l">
              <a:lnSpc>
                <a:spcPct val="100000"/>
              </a:lnSpc>
              <a:spcBef>
                <a:spcPts val="0"/>
              </a:spcBef>
              <a:spcAft>
                <a:spcPts val="0"/>
              </a:spcAft>
              <a:buClr>
                <a:srgbClr val="000000"/>
              </a:buClr>
              <a:buSzPts val="800"/>
              <a:buFont typeface="Arial"/>
              <a:buNone/>
            </a:pPr>
            <a:r>
              <a:rPr b="0" i="0" lang="fr-FR" sz="800" u="none" cap="none" strike="noStrike">
                <a:solidFill>
                  <a:srgbClr val="000000"/>
                </a:solidFill>
                <a:latin typeface="Verdana"/>
                <a:ea typeface="Verdana"/>
                <a:cs typeface="Verdana"/>
                <a:sym typeface="Verdana"/>
              </a:rPr>
              <a:t>© Manuel Abella/ common lounge area</a:t>
            </a:r>
            <a:endParaRPr b="0" i="0" sz="800" u="none" cap="none" strike="noStrike">
              <a:solidFill>
                <a:srgbClr val="000000"/>
              </a:solidFill>
              <a:latin typeface="Verdana"/>
              <a:ea typeface="Verdana"/>
              <a:cs typeface="Verdana"/>
              <a:sym typeface="Verdana"/>
            </a:endParaRPr>
          </a:p>
        </p:txBody>
      </p:sp>
      <p:sp>
        <p:nvSpPr>
          <p:cNvPr id="171" name="Google Shape;171;g31f9f44bc3b_0_116"/>
          <p:cNvSpPr txBox="1"/>
          <p:nvPr/>
        </p:nvSpPr>
        <p:spPr>
          <a:xfrm>
            <a:off x="4284090" y="6206744"/>
            <a:ext cx="1760100" cy="259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800"/>
              <a:buFont typeface="Arial"/>
              <a:buNone/>
            </a:pPr>
            <a:r>
              <a:rPr b="0" i="0" lang="fr-FR" sz="800" u="none" cap="none" strike="noStrike">
                <a:solidFill>
                  <a:srgbClr val="000000"/>
                </a:solidFill>
                <a:latin typeface="Verdana"/>
                <a:ea typeface="Verdana"/>
                <a:cs typeface="Verdana"/>
                <a:sym typeface="Verdana"/>
              </a:rPr>
              <a:t>© Manuel Abella/ common lounge area</a:t>
            </a:r>
            <a:endParaRPr b="0" i="0" sz="800" u="none" cap="none" strike="noStrike">
              <a:solidFill>
                <a:srgbClr val="000000"/>
              </a:solidFill>
              <a:latin typeface="Verdana"/>
              <a:ea typeface="Verdana"/>
              <a:cs typeface="Verdana"/>
              <a:sym typeface="Verdana"/>
            </a:endParaRPr>
          </a:p>
        </p:txBody>
      </p:sp>
      <p:sp>
        <p:nvSpPr>
          <p:cNvPr id="172" name="Google Shape;172;g31f9f44bc3b_0_116"/>
          <p:cNvSpPr txBox="1"/>
          <p:nvPr/>
        </p:nvSpPr>
        <p:spPr>
          <a:xfrm>
            <a:off x="7984617" y="999490"/>
            <a:ext cx="3698100" cy="1017300"/>
          </a:xfrm>
          <a:prstGeom prst="rect">
            <a:avLst/>
          </a:prstGeom>
          <a:noFill/>
          <a:ln>
            <a:noFill/>
          </a:ln>
        </p:spPr>
        <p:txBody>
          <a:bodyPr anchorCtr="0" anchor="t" bIns="0" lIns="0" spcFirstLastPara="1" rIns="0" wrap="square" tIns="12700">
            <a:spAutoFit/>
          </a:bodyPr>
          <a:lstStyle/>
          <a:p>
            <a:pPr indent="0" lvl="0" marL="12700" marR="0" rtl="0" algn="just">
              <a:lnSpc>
                <a:spcPct val="100000"/>
              </a:lnSpc>
              <a:spcBef>
                <a:spcPts val="0"/>
              </a:spcBef>
              <a:spcAft>
                <a:spcPts val="0"/>
              </a:spcAft>
              <a:buClr>
                <a:srgbClr val="000000"/>
              </a:buClr>
              <a:buSzPts val="1100"/>
              <a:buFont typeface="Arial"/>
              <a:buNone/>
            </a:pPr>
            <a:r>
              <a:rPr b="1" i="0" lang="fr-FR" sz="1100" u="none" cap="none" strike="noStrike">
                <a:solidFill>
                  <a:schemeClr val="dk1"/>
                </a:solidFill>
                <a:latin typeface="Montserrat"/>
                <a:ea typeface="Montserrat"/>
                <a:cs typeface="Montserrat"/>
                <a:sym typeface="Montserrat"/>
              </a:rPr>
              <a:t>COLLECTIVE WORKSHOPS</a:t>
            </a:r>
            <a:endParaRPr b="0" i="0" sz="1800" u="none" cap="none" strike="noStrike">
              <a:solidFill>
                <a:srgbClr val="000000"/>
              </a:solidFill>
              <a:latin typeface="Verdana"/>
              <a:ea typeface="Verdana"/>
              <a:cs typeface="Verdana"/>
              <a:sym typeface="Verdana"/>
            </a:endParaRPr>
          </a:p>
          <a:p>
            <a:pPr indent="0" lvl="0" marL="12700" marR="5080" rtl="0" algn="just">
              <a:lnSpc>
                <a:spcPct val="100000"/>
              </a:lnSpc>
              <a:spcBef>
                <a:spcPts val="1230"/>
              </a:spcBef>
              <a:spcAft>
                <a:spcPts val="0"/>
              </a:spcAft>
              <a:buClr>
                <a:srgbClr val="000000"/>
              </a:buClr>
              <a:buSzPts val="1100"/>
              <a:buFont typeface="Arial"/>
              <a:buNone/>
            </a:pPr>
            <a:r>
              <a:rPr b="0" i="0" lang="fr-FR" sz="1100" u="none" cap="none" strike="noStrike">
                <a:solidFill>
                  <a:schemeClr val="dk1"/>
                </a:solidFill>
                <a:latin typeface="Montserrat"/>
                <a:ea typeface="Montserrat"/>
                <a:cs typeface="Montserrat"/>
                <a:sym typeface="Montserrat"/>
              </a:rPr>
              <a:t>Each resident artist has their own workspace in bright, spacious collective studios, equipped with furniture and storage. Shared between 2 and </a:t>
            </a:r>
            <a:r>
              <a:rPr lang="fr-FR" sz="1100">
                <a:solidFill>
                  <a:schemeClr val="dk1"/>
                </a:solidFill>
                <a:latin typeface="Montserrat"/>
                <a:ea typeface="Montserrat"/>
                <a:cs typeface="Montserrat"/>
                <a:sym typeface="Montserrat"/>
              </a:rPr>
              <a:t>4</a:t>
            </a:r>
            <a:r>
              <a:rPr b="0" i="0" lang="fr-FR" sz="1100" u="none" cap="none" strike="noStrike">
                <a:solidFill>
                  <a:schemeClr val="dk1"/>
                </a:solidFill>
                <a:latin typeface="Montserrat"/>
                <a:ea typeface="Montserrat"/>
                <a:cs typeface="Montserrat"/>
                <a:sym typeface="Montserrat"/>
              </a:rPr>
              <a:t> artists, offering each artist a dedicated workspace.</a:t>
            </a:r>
            <a:endParaRPr b="0" i="0" sz="1000" u="none" cap="none" strike="noStrike">
              <a:solidFill>
                <a:srgbClr val="000000"/>
              </a:solidFill>
              <a:latin typeface="Verdana"/>
              <a:ea typeface="Verdana"/>
              <a:cs typeface="Verdana"/>
              <a:sym typeface="Verdana"/>
            </a:endParaRPr>
          </a:p>
        </p:txBody>
      </p:sp>
      <p:sp>
        <p:nvSpPr>
          <p:cNvPr id="173" name="Google Shape;173;g31f9f44bc3b_0_116"/>
          <p:cNvSpPr txBox="1"/>
          <p:nvPr/>
        </p:nvSpPr>
        <p:spPr>
          <a:xfrm>
            <a:off x="8041005" y="4612385"/>
            <a:ext cx="965700" cy="259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800"/>
              <a:buFont typeface="Arial"/>
              <a:buNone/>
            </a:pPr>
            <a:r>
              <a:rPr b="0" i="0" lang="fr-FR" sz="800" u="none" cap="none" strike="noStrike">
                <a:solidFill>
                  <a:srgbClr val="000000"/>
                </a:solidFill>
                <a:latin typeface="Verdana"/>
                <a:ea typeface="Verdana"/>
                <a:cs typeface="Verdana"/>
                <a:sym typeface="Verdana"/>
              </a:rPr>
              <a:t>© Martin Argyroglo</a:t>
            </a:r>
            <a:endParaRPr b="0" i="0" sz="800" u="none" cap="none" strike="noStrike">
              <a:solidFill>
                <a:srgbClr val="000000"/>
              </a:solidFill>
              <a:latin typeface="Verdana"/>
              <a:ea typeface="Verdana"/>
              <a:cs typeface="Verdana"/>
              <a:sym typeface="Verdana"/>
            </a:endParaRPr>
          </a:p>
        </p:txBody>
      </p:sp>
      <p:pic>
        <p:nvPicPr>
          <p:cNvPr id="174" name="Google Shape;174;g31f9f44bc3b_0_116"/>
          <p:cNvPicPr preferRelativeResize="0"/>
          <p:nvPr/>
        </p:nvPicPr>
        <p:blipFill rotWithShape="1">
          <a:blip r:embed="rId4">
            <a:alphaModFix/>
          </a:blip>
          <a:srcRect b="0" l="0" r="0" t="0"/>
          <a:stretch/>
        </p:blipFill>
        <p:spPr>
          <a:xfrm>
            <a:off x="269875" y="3890886"/>
            <a:ext cx="3549015" cy="2364740"/>
          </a:xfrm>
          <a:prstGeom prst="rect">
            <a:avLst/>
          </a:prstGeom>
          <a:noFill/>
          <a:ln>
            <a:noFill/>
          </a:ln>
        </p:spPr>
      </p:pic>
      <p:pic>
        <p:nvPicPr>
          <p:cNvPr id="175" name="Google Shape;175;g31f9f44bc3b_0_116"/>
          <p:cNvPicPr preferRelativeResize="0"/>
          <p:nvPr/>
        </p:nvPicPr>
        <p:blipFill rotWithShape="1">
          <a:blip r:embed="rId5">
            <a:alphaModFix/>
          </a:blip>
          <a:srcRect b="0" l="0" r="0" t="0"/>
          <a:stretch/>
        </p:blipFill>
        <p:spPr>
          <a:xfrm>
            <a:off x="4218940" y="1080897"/>
            <a:ext cx="3541266" cy="2364740"/>
          </a:xfrm>
          <a:prstGeom prst="rect">
            <a:avLst/>
          </a:prstGeom>
          <a:noFill/>
          <a:ln>
            <a:noFill/>
          </a:ln>
        </p:spPr>
      </p:pic>
      <p:pic>
        <p:nvPicPr>
          <p:cNvPr id="176" name="Google Shape;176;g31f9f44bc3b_0_116"/>
          <p:cNvPicPr preferRelativeResize="0"/>
          <p:nvPr/>
        </p:nvPicPr>
        <p:blipFill rotWithShape="1">
          <a:blip r:embed="rId6">
            <a:alphaModFix/>
          </a:blip>
          <a:srcRect b="0" l="0" r="0" t="0"/>
          <a:stretch/>
        </p:blipFill>
        <p:spPr>
          <a:xfrm>
            <a:off x="4233545" y="3833279"/>
            <a:ext cx="3526662" cy="2364740"/>
          </a:xfrm>
          <a:prstGeom prst="rect">
            <a:avLst/>
          </a:prstGeom>
          <a:noFill/>
          <a:ln>
            <a:noFill/>
          </a:ln>
        </p:spPr>
      </p:pic>
      <p:sp>
        <p:nvSpPr>
          <p:cNvPr id="177" name="Google Shape;177;g31f9f44bc3b_0_116"/>
          <p:cNvSpPr txBox="1"/>
          <p:nvPr/>
        </p:nvSpPr>
        <p:spPr>
          <a:xfrm>
            <a:off x="-445775" y="304800"/>
            <a:ext cx="12192000" cy="369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Montserrat Medium"/>
                <a:ea typeface="Montserrat Medium"/>
                <a:cs typeface="Montserrat Medium"/>
                <a:sym typeface="Montserrat Medium"/>
              </a:rPr>
              <a:t> OPEN CALL FOR TAIWANESE ARTISTS ———————————— FONDATION FIMINCO</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6"/>
          <p:cNvSpPr txBox="1"/>
          <p:nvPr/>
        </p:nvSpPr>
        <p:spPr>
          <a:xfrm>
            <a:off x="606061" y="195765"/>
            <a:ext cx="11460300" cy="27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Montserrat Medium"/>
                <a:ea typeface="Montserrat Medium"/>
                <a:cs typeface="Montserrat Medium"/>
                <a:sym typeface="Montserrat Medium"/>
              </a:rPr>
              <a:t> OPEN CALL FOR TAIWANESE ARTISTS ———————————— FONDATION FIMINCO</a:t>
            </a:r>
            <a:endParaRPr b="0" i="0" sz="1400" u="none" cap="none" strike="noStrike">
              <a:solidFill>
                <a:srgbClr val="000000"/>
              </a:solidFill>
              <a:latin typeface="Arial"/>
              <a:ea typeface="Arial"/>
              <a:cs typeface="Arial"/>
              <a:sym typeface="Arial"/>
            </a:endParaRPr>
          </a:p>
        </p:txBody>
      </p:sp>
      <p:pic>
        <p:nvPicPr>
          <p:cNvPr id="183" name="Google Shape;183;p6"/>
          <p:cNvPicPr preferRelativeResize="0"/>
          <p:nvPr/>
        </p:nvPicPr>
        <p:blipFill rotWithShape="1">
          <a:blip r:embed="rId3">
            <a:alphaModFix/>
          </a:blip>
          <a:srcRect b="0" l="0" r="0" t="0"/>
          <a:stretch/>
        </p:blipFill>
        <p:spPr>
          <a:xfrm>
            <a:off x="1982450" y="1043075"/>
            <a:ext cx="8227076" cy="5814926"/>
          </a:xfrm>
          <a:prstGeom prst="rect">
            <a:avLst/>
          </a:prstGeom>
          <a:noFill/>
          <a:ln>
            <a:noFill/>
          </a:ln>
        </p:spPr>
      </p:pic>
      <p:sp>
        <p:nvSpPr>
          <p:cNvPr id="184" name="Google Shape;184;p6"/>
          <p:cNvSpPr txBox="1"/>
          <p:nvPr/>
        </p:nvSpPr>
        <p:spPr>
          <a:xfrm>
            <a:off x="279750" y="519875"/>
            <a:ext cx="116325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lang="fr-FR" sz="1100">
                <a:solidFill>
                  <a:srgbClr val="000000"/>
                </a:solidFill>
                <a:latin typeface="Montserrat"/>
                <a:ea typeface="Montserrat"/>
                <a:cs typeface="Montserrat"/>
                <a:sym typeface="Montserrat"/>
              </a:rPr>
              <a:t>Residents </a:t>
            </a:r>
            <a:r>
              <a:rPr b="0" i="0" lang="fr-FR" sz="1100" u="none" cap="none" strike="noStrike">
                <a:solidFill>
                  <a:srgbClr val="000000"/>
                </a:solidFill>
                <a:latin typeface="Montserrat"/>
                <a:ea typeface="Montserrat"/>
                <a:cs typeface="Montserrat"/>
                <a:sym typeface="Montserrat"/>
              </a:rPr>
              <a:t>have access to a broad range of production studios that are constantly being developed and extended by the Fondation according to the evolution of the residency and its needs. Workshop leaders regularly accompany the residents in expanding their artistic practice.</a:t>
            </a:r>
            <a:endParaRPr b="0" i="0" sz="1400" u="none" cap="none" strike="noStrike">
              <a:solidFill>
                <a:srgbClr val="000000"/>
              </a:solidFill>
              <a:latin typeface="Arial"/>
              <a:ea typeface="Arial"/>
              <a:cs typeface="Arial"/>
              <a:sym typeface="Arial"/>
            </a:endParaRPr>
          </a:p>
        </p:txBody>
      </p:sp>
      <p:sp>
        <p:nvSpPr>
          <p:cNvPr id="185" name="Google Shape;185;p6"/>
          <p:cNvSpPr txBox="1"/>
          <p:nvPr/>
        </p:nvSpPr>
        <p:spPr>
          <a:xfrm>
            <a:off x="279750" y="87925"/>
            <a:ext cx="6633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rgbClr val="000000"/>
                </a:solidFill>
                <a:latin typeface="Montserrat"/>
                <a:ea typeface="Montserrat"/>
                <a:cs typeface="Montserrat"/>
                <a:sym typeface="Montserrat"/>
              </a:rPr>
              <a:t>TECHNICAL</a:t>
            </a:r>
            <a:r>
              <a:rPr b="1" i="0" lang="fr-FR" sz="1400" u="none" cap="none" strike="noStrike">
                <a:solidFill>
                  <a:srgbClr val="000000"/>
                </a:solidFill>
                <a:latin typeface="Montserrat"/>
                <a:ea typeface="Montserrat"/>
                <a:cs typeface="Montserrat"/>
                <a:sym typeface="Montserrat"/>
              </a:rPr>
              <a:t> </a:t>
            </a:r>
            <a:r>
              <a:rPr b="1" i="0" lang="fr-FR" sz="2000" u="none" cap="none" strike="noStrike">
                <a:solidFill>
                  <a:srgbClr val="000000"/>
                </a:solidFill>
                <a:latin typeface="Montserrat"/>
                <a:ea typeface="Montserrat"/>
                <a:cs typeface="Montserrat"/>
                <a:sym typeface="Montserrat"/>
              </a:rPr>
              <a:t>WORKSHOPS</a:t>
            </a:r>
            <a:r>
              <a:rPr b="1" i="0" lang="fr-FR" sz="1400" u="none" cap="none" strike="noStrike">
                <a:solidFill>
                  <a:srgbClr val="000000"/>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7"/>
          <p:cNvSpPr txBox="1"/>
          <p:nvPr/>
        </p:nvSpPr>
        <p:spPr>
          <a:xfrm>
            <a:off x="323036" y="1631969"/>
            <a:ext cx="3636000" cy="46485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000"/>
              <a:buFont typeface="Arial"/>
              <a:buNone/>
            </a:pPr>
            <a:r>
              <a:rPr b="1" i="0" lang="fr-FR" sz="1000" u="none" cap="none" strike="noStrike">
                <a:solidFill>
                  <a:schemeClr val="dk1"/>
                </a:solidFill>
                <a:latin typeface="Montserrat"/>
                <a:ea typeface="Montserrat"/>
                <a:cs typeface="Montserrat"/>
                <a:sym typeface="Montserrat"/>
              </a:rPr>
              <a:t>ACCOMMODATION</a:t>
            </a:r>
            <a:endParaRPr b="0" i="0" sz="14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rPr b="0" i="0" lang="fr-FR" sz="1000" u="none" cap="none" strike="noStrike">
                <a:solidFill>
                  <a:schemeClr val="dk1"/>
                </a:solidFill>
                <a:latin typeface="Montserrat"/>
                <a:ea typeface="Montserrat"/>
                <a:cs typeface="Montserrat"/>
                <a:sym typeface="Montserrat"/>
              </a:rPr>
              <a:t>The artist will be housed in a furnished studio with a private bathroom and a kitchene</a:t>
            </a:r>
            <a:r>
              <a:rPr lang="fr-FR" sz="1000">
                <a:solidFill>
                  <a:schemeClr val="dk1"/>
                </a:solidFill>
                <a:latin typeface="Montserrat"/>
                <a:ea typeface="Montserrat"/>
                <a:cs typeface="Montserrat"/>
                <a:sym typeface="Montserrat"/>
              </a:rPr>
              <a:t>tte </a:t>
            </a:r>
            <a:r>
              <a:rPr b="0" i="0" lang="fr-FR" sz="1000" u="none" cap="none" strike="noStrike">
                <a:solidFill>
                  <a:schemeClr val="dk1"/>
                </a:solidFill>
                <a:latin typeface="Montserrat"/>
                <a:ea typeface="Montserrat"/>
                <a:cs typeface="Montserrat"/>
                <a:sym typeface="Montserrat"/>
              </a:rPr>
              <a:t>(between 20 and 25 square meters). She/he will also have access to communal living areas.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1" i="0" lang="fr-FR" sz="1000" u="none" cap="none" strike="noStrike">
                <a:solidFill>
                  <a:schemeClr val="dk1"/>
                </a:solidFill>
                <a:latin typeface="Montserrat"/>
                <a:ea typeface="Montserrat"/>
                <a:cs typeface="Montserrat"/>
                <a:sym typeface="Montserrat"/>
              </a:rPr>
              <a:t>WORKSHOPS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rPr b="0" i="0" lang="fr-FR" sz="1000" u="none" cap="none" strike="noStrike">
                <a:solidFill>
                  <a:schemeClr val="dk1"/>
                </a:solidFill>
                <a:latin typeface="Montserrat"/>
                <a:ea typeface="Montserrat"/>
                <a:cs typeface="Montserrat"/>
                <a:sym typeface="Montserrat"/>
              </a:rPr>
              <a:t>The artist will have a workspace in spacious collective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000"/>
              <a:buFont typeface="Arial"/>
              <a:buNone/>
            </a:pPr>
            <a:r>
              <a:rPr b="0" i="0" lang="fr-FR" sz="1000" u="none" cap="none" strike="noStrike">
                <a:solidFill>
                  <a:schemeClr val="dk1"/>
                </a:solidFill>
                <a:latin typeface="Montserrat"/>
                <a:ea typeface="Montserrat"/>
                <a:cs typeface="Montserrat"/>
                <a:sym typeface="Montserrat"/>
              </a:rPr>
              <a:t>studios and access to well-equipped technical</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000"/>
              <a:buFont typeface="Arial"/>
              <a:buNone/>
            </a:pPr>
            <a:r>
              <a:rPr b="0" i="0" lang="fr-FR" sz="1000" u="none" cap="none" strike="noStrike">
                <a:solidFill>
                  <a:schemeClr val="dk1"/>
                </a:solidFill>
                <a:latin typeface="Montserrat"/>
                <a:ea typeface="Montserrat"/>
                <a:cs typeface="Montserrat"/>
                <a:sym typeface="Montserrat"/>
              </a:rPr>
              <a:t>workshops (engraving, silk-screening, ceramics, 3D</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000"/>
              <a:buFont typeface="Arial"/>
              <a:buNone/>
            </a:pPr>
            <a:r>
              <a:rPr b="0" i="0" lang="fr-FR" sz="1000" u="none" cap="none" strike="noStrike">
                <a:solidFill>
                  <a:schemeClr val="dk1"/>
                </a:solidFill>
                <a:latin typeface="Montserrat"/>
                <a:ea typeface="Montserrat"/>
                <a:cs typeface="Montserrat"/>
                <a:sym typeface="Montserrat"/>
              </a:rPr>
              <a:t>printing, construction, textile, photo and video).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rPr b="1" i="0" lang="fr-FR" sz="1000" u="none" cap="none" strike="noStrike">
                <a:solidFill>
                  <a:schemeClr val="dk1"/>
                </a:solidFill>
                <a:latin typeface="Montserrat"/>
                <a:ea typeface="Montserrat"/>
                <a:cs typeface="Montserrat"/>
                <a:sym typeface="Montserrat"/>
              </a:rPr>
              <a:t>ADMINISTR</a:t>
            </a:r>
            <a:r>
              <a:rPr b="1" lang="fr-FR" sz="1000">
                <a:solidFill>
                  <a:schemeClr val="dk1"/>
                </a:solidFill>
                <a:latin typeface="Montserrat"/>
                <a:ea typeface="Montserrat"/>
                <a:cs typeface="Montserrat"/>
                <a:sym typeface="Montserrat"/>
              </a:rPr>
              <a:t>ATI</a:t>
            </a:r>
            <a:r>
              <a:rPr b="1" i="0" lang="fr-FR" sz="1000" u="none" cap="none" strike="noStrike">
                <a:solidFill>
                  <a:schemeClr val="dk1"/>
                </a:solidFill>
                <a:latin typeface="Montserrat"/>
                <a:ea typeface="Montserrat"/>
                <a:cs typeface="Montserrat"/>
                <a:sym typeface="Montserrat"/>
              </a:rPr>
              <a:t>VE SUPPORT</a:t>
            </a:r>
            <a:endParaRPr b="0" i="0" sz="14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rPr b="0" i="0" lang="fr-FR" sz="1000" u="none" cap="none" strike="noStrike">
                <a:solidFill>
                  <a:schemeClr val="dk1"/>
                </a:solidFill>
                <a:latin typeface="Montserrat"/>
                <a:ea typeface="Montserrat"/>
                <a:cs typeface="Montserrat"/>
                <a:sym typeface="Montserrat"/>
              </a:rPr>
              <a:t>The Fondation Fiminco with the Taiwan Cultural Centre in Paris offers support regarding any administrative formalities, such as visa applications, and can also help with the search for additional grants.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0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rPr b="1" i="0" lang="fr-FR" sz="1000" u="none" cap="none" strike="noStrike">
                <a:solidFill>
                  <a:schemeClr val="dk1"/>
                </a:solidFill>
                <a:latin typeface="Montserrat"/>
                <a:ea typeface="Montserrat"/>
                <a:cs typeface="Montserrat"/>
                <a:sym typeface="Montserrat"/>
              </a:rPr>
              <a:t>PROFESSIONAL SUPPORT</a:t>
            </a:r>
            <a:endParaRPr b="0" i="0" sz="14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rPr b="0" i="0" lang="fr-FR" sz="1000" u="none" cap="none" strike="noStrike">
                <a:solidFill>
                  <a:schemeClr val="dk1"/>
                </a:solidFill>
                <a:latin typeface="Montserrat"/>
                <a:ea typeface="Montserrat"/>
                <a:cs typeface="Montserrat"/>
                <a:sym typeface="Montserrat"/>
              </a:rPr>
              <a:t>The resident will receive professional support according to their needs and in line with the project they wish to develop technical assistance for production, distribution, and communication.</a:t>
            </a:r>
            <a:endParaRPr b="1" i="0" sz="1000" u="none" cap="none" strike="noStrike">
              <a:solidFill>
                <a:srgbClr val="FF0000"/>
              </a:solidFill>
              <a:latin typeface="Montserrat"/>
              <a:ea typeface="Montserrat"/>
              <a:cs typeface="Montserrat"/>
              <a:sym typeface="Montserrat"/>
            </a:endParaRPr>
          </a:p>
        </p:txBody>
      </p:sp>
      <p:sp>
        <p:nvSpPr>
          <p:cNvPr id="191" name="Google Shape;191;p7"/>
          <p:cNvSpPr txBox="1"/>
          <p:nvPr/>
        </p:nvSpPr>
        <p:spPr>
          <a:xfrm>
            <a:off x="340725" y="1022903"/>
            <a:ext cx="7355400" cy="4071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Montserrat"/>
              <a:buNone/>
            </a:pPr>
            <a:r>
              <a:rPr b="1" i="0" lang="fr-FR" sz="2000" u="none" cap="none" strike="noStrike">
                <a:solidFill>
                  <a:schemeClr val="dk1"/>
                </a:solidFill>
                <a:latin typeface="Montserrat"/>
                <a:ea typeface="Montserrat"/>
                <a:cs typeface="Montserrat"/>
                <a:sym typeface="Montserrat"/>
              </a:rPr>
              <a:t>SUPPORT FOR ARTISTS  IN RESIDENCE </a:t>
            </a:r>
            <a:endParaRPr b="1" i="0" sz="2000" u="none" cap="none" strike="noStrike">
              <a:solidFill>
                <a:schemeClr val="dk1"/>
              </a:solidFill>
              <a:latin typeface="Montserrat"/>
              <a:ea typeface="Montserrat"/>
              <a:cs typeface="Montserrat"/>
              <a:sym typeface="Montserrat"/>
            </a:endParaRPr>
          </a:p>
        </p:txBody>
      </p:sp>
      <p:sp>
        <p:nvSpPr>
          <p:cNvPr id="192" name="Google Shape;192;p7"/>
          <p:cNvSpPr txBox="1"/>
          <p:nvPr/>
        </p:nvSpPr>
        <p:spPr>
          <a:xfrm>
            <a:off x="4069950" y="3047975"/>
            <a:ext cx="3390900" cy="2463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000"/>
              <a:buFont typeface="Arial"/>
              <a:buNone/>
            </a:pPr>
            <a:r>
              <a:t/>
            </a:r>
            <a:endParaRPr b="0" i="0" sz="1000" u="none" cap="none" strike="noStrike">
              <a:solidFill>
                <a:srgbClr val="FF0000"/>
              </a:solidFill>
              <a:latin typeface="Montserrat"/>
              <a:ea typeface="Montserrat"/>
              <a:cs typeface="Montserrat"/>
              <a:sym typeface="Montserrat"/>
            </a:endParaRPr>
          </a:p>
        </p:txBody>
      </p:sp>
      <p:sp>
        <p:nvSpPr>
          <p:cNvPr id="193" name="Google Shape;193;p7"/>
          <p:cNvSpPr txBox="1"/>
          <p:nvPr/>
        </p:nvSpPr>
        <p:spPr>
          <a:xfrm>
            <a:off x="323036" y="434690"/>
            <a:ext cx="11460179" cy="27695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Montserrat Medium"/>
                <a:ea typeface="Montserrat Medium"/>
                <a:cs typeface="Montserrat Medium"/>
                <a:sym typeface="Montserrat Medium"/>
              </a:rPr>
              <a:t> OPEN CALL FOR TAIWANESE ARTISTS ———————————— FONDATION FIMINCO</a:t>
            </a:r>
            <a:endParaRPr b="0" i="0" sz="1400" u="none" cap="none" strike="noStrike">
              <a:solidFill>
                <a:srgbClr val="000000"/>
              </a:solidFill>
              <a:latin typeface="Arial"/>
              <a:ea typeface="Arial"/>
              <a:cs typeface="Arial"/>
              <a:sym typeface="Arial"/>
            </a:endParaRPr>
          </a:p>
        </p:txBody>
      </p:sp>
      <p:sp>
        <p:nvSpPr>
          <p:cNvPr id="194" name="Google Shape;194;p7"/>
          <p:cNvSpPr txBox="1"/>
          <p:nvPr/>
        </p:nvSpPr>
        <p:spPr>
          <a:xfrm>
            <a:off x="7214500" y="6283551"/>
            <a:ext cx="42360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fr-FR" sz="800" u="none" cap="none" strike="noStrike">
                <a:solidFill>
                  <a:schemeClr val="dk1"/>
                </a:solidFill>
                <a:latin typeface="Montserrat Light"/>
                <a:ea typeface="Montserrat Light"/>
                <a:cs typeface="Montserrat Light"/>
                <a:sym typeface="Montserrat Light"/>
              </a:rPr>
              <a:t>© Martin Argyroglo</a:t>
            </a:r>
            <a:endParaRPr b="0" i="0" sz="800" u="none" cap="none" strike="noStrike">
              <a:solidFill>
                <a:schemeClr val="dk1"/>
              </a:solidFill>
              <a:latin typeface="Montserrat Light"/>
              <a:ea typeface="Montserrat Light"/>
              <a:cs typeface="Montserrat Light"/>
              <a:sym typeface="Montserrat Light"/>
            </a:endParaRPr>
          </a:p>
        </p:txBody>
      </p:sp>
      <p:pic>
        <p:nvPicPr>
          <p:cNvPr descr="Une image contenant habits, personne, intérieur, table&#10;&#10;Description générée automatiquement" id="195" name="Google Shape;195;p7"/>
          <p:cNvPicPr preferRelativeResize="0"/>
          <p:nvPr/>
        </p:nvPicPr>
        <p:blipFill rotWithShape="1">
          <a:blip r:embed="rId3">
            <a:alphaModFix/>
          </a:blip>
          <a:srcRect b="0" l="34529" r="10628" t="0"/>
          <a:stretch/>
        </p:blipFill>
        <p:spPr>
          <a:xfrm>
            <a:off x="7214500" y="1121250"/>
            <a:ext cx="4236124" cy="5149651"/>
          </a:xfrm>
          <a:prstGeom prst="rect">
            <a:avLst/>
          </a:prstGeom>
          <a:noFill/>
          <a:ln>
            <a:noFill/>
          </a:ln>
        </p:spPr>
      </p:pic>
      <p:sp>
        <p:nvSpPr>
          <p:cNvPr id="196" name="Google Shape;196;p7"/>
          <p:cNvSpPr txBox="1"/>
          <p:nvPr/>
        </p:nvSpPr>
        <p:spPr>
          <a:xfrm>
            <a:off x="3959025" y="1631975"/>
            <a:ext cx="3000000" cy="2164800"/>
          </a:xfrm>
          <a:prstGeom prst="rect">
            <a:avLst/>
          </a:prstGeom>
          <a:noFill/>
          <a:ln>
            <a:noFill/>
          </a:ln>
        </p:spPr>
        <p:txBody>
          <a:bodyPr anchorCtr="0" anchor="t" bIns="46800" lIns="91425" spcFirstLastPara="1" rIns="91425" wrap="square" tIns="46800">
            <a:spAutoFit/>
          </a:bodyPr>
          <a:lstStyle/>
          <a:p>
            <a:pPr indent="0" lvl="0" marL="0" marR="0" rtl="0" algn="l">
              <a:lnSpc>
                <a:spcPct val="100000"/>
              </a:lnSpc>
              <a:spcBef>
                <a:spcPts val="0"/>
              </a:spcBef>
              <a:spcAft>
                <a:spcPts val="0"/>
              </a:spcAft>
              <a:buClr>
                <a:srgbClr val="000000"/>
              </a:buClr>
              <a:buSzPts val="1000"/>
              <a:buFont typeface="Arial"/>
              <a:buNone/>
            </a:pPr>
            <a:r>
              <a:rPr b="1" i="0" lang="fr-FR" sz="1000" u="none" cap="none" strike="noStrike">
                <a:solidFill>
                  <a:schemeClr val="dk1"/>
                </a:solidFill>
                <a:latin typeface="Montserrat"/>
                <a:ea typeface="Montserrat"/>
                <a:cs typeface="Montserrat"/>
                <a:sym typeface="Montserrat"/>
              </a:rPr>
              <a:t>GRANT FOR LIVING EXPENSES AND ARTISTIC PRODUCTION</a:t>
            </a:r>
            <a:endParaRPr b="1" i="0" sz="10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fr-FR" sz="1000" u="none" cap="none" strike="noStrike">
                <a:solidFill>
                  <a:schemeClr val="dk1"/>
                </a:solidFill>
                <a:latin typeface="Montserrat"/>
                <a:ea typeface="Montserrat"/>
                <a:cs typeface="Montserrat"/>
                <a:sym typeface="Montserrat"/>
              </a:rPr>
              <a:t>The Taiwanese Ministry of Culture will grant the artist with a residence allowance of  </a:t>
            </a:r>
            <a:r>
              <a:rPr b="0" i="0" lang="fr-FR" sz="1000" u="none" cap="none" strike="noStrike">
                <a:solidFill>
                  <a:schemeClr val="dk1"/>
                </a:solidFill>
                <a:highlight>
                  <a:schemeClr val="lt1"/>
                </a:highlight>
                <a:latin typeface="Montserrat"/>
                <a:ea typeface="Montserrat"/>
                <a:cs typeface="Montserrat"/>
                <a:sym typeface="Montserrat"/>
              </a:rPr>
              <a:t>305,000 NTD (equivalent to approximately 9,000 euro VAT), </a:t>
            </a:r>
            <a:r>
              <a:rPr b="0" i="0" lang="fr-FR" sz="1000" u="none" cap="none" strike="noStrike">
                <a:solidFill>
                  <a:schemeClr val="dk1"/>
                </a:solidFill>
                <a:latin typeface="Montserrat"/>
                <a:ea typeface="Montserrat"/>
                <a:cs typeface="Montserrat"/>
                <a:sym typeface="Montserrat"/>
              </a:rPr>
              <a:t>which includes round-trip ticket, living cost, production fee, insurance, visa application fee, SIM card...</a:t>
            </a:r>
            <a:endParaRPr b="0" i="0" sz="10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000"/>
              <a:buFont typeface="Arial"/>
              <a:buNone/>
            </a:pPr>
            <a:r>
              <a:rPr b="0" i="0" lang="fr-FR" sz="1000" u="none" cap="none" strike="noStrike">
                <a:solidFill>
                  <a:schemeClr val="dk1"/>
                </a:solidFill>
                <a:latin typeface="Montserrat"/>
                <a:ea typeface="Montserrat"/>
                <a:cs typeface="Montserrat"/>
                <a:sym typeface="Montserrat"/>
              </a:rPr>
              <a:t>The artist has to submit a separate application for the grant to the Ministry of Culture once they are selected. </a:t>
            </a:r>
            <a:endParaRPr b="0" i="0" sz="10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8"/>
          <p:cNvSpPr txBox="1"/>
          <p:nvPr/>
        </p:nvSpPr>
        <p:spPr>
          <a:xfrm>
            <a:off x="8524999" y="1169920"/>
            <a:ext cx="3249000" cy="138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rPr b="1" i="0" lang="fr-FR" sz="1700" u="none" cap="none" strike="noStrike">
                <a:solidFill>
                  <a:schemeClr val="dk1"/>
                </a:solidFill>
                <a:latin typeface="Montserrat"/>
                <a:ea typeface="Montserrat"/>
                <a:cs typeface="Montserrat"/>
                <a:sym typeface="Montserrat"/>
              </a:rPr>
              <a:t>WORKING WITH THE LOCAL COMMUNITIES</a:t>
            </a:r>
            <a:r>
              <a:rPr b="0" i="0" lang="fr-FR"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fr-FR" sz="1700" u="none" cap="none" strike="noStrike">
                <a:solidFill>
                  <a:schemeClr val="dk1"/>
                </a:solidFill>
                <a:latin typeface="Montserrat"/>
                <a:ea typeface="Montserrat"/>
                <a:cs typeface="Montserrat"/>
                <a:sym typeface="Montserrat"/>
              </a:rPr>
              <a:t>AND MEETING THE AUDIENCE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chemeClr val="dk1"/>
              </a:solidFill>
              <a:latin typeface="Montserrat"/>
              <a:ea typeface="Montserrat"/>
              <a:cs typeface="Montserrat"/>
              <a:sym typeface="Montserrat"/>
            </a:endParaRPr>
          </a:p>
        </p:txBody>
      </p:sp>
      <p:sp>
        <p:nvSpPr>
          <p:cNvPr id="202" name="Google Shape;202;p8"/>
          <p:cNvSpPr txBox="1"/>
          <p:nvPr/>
        </p:nvSpPr>
        <p:spPr>
          <a:xfrm>
            <a:off x="8534107" y="2518022"/>
            <a:ext cx="3240000" cy="317005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000"/>
              <a:buFont typeface="Arial"/>
              <a:buNone/>
            </a:pPr>
            <a:r>
              <a:rPr b="0" i="0" lang="fr-FR" sz="1000" u="none" cap="none" strike="noStrike">
                <a:solidFill>
                  <a:schemeClr val="dk1"/>
                </a:solidFill>
                <a:latin typeface="Montserrat"/>
                <a:ea typeface="Montserrat"/>
                <a:cs typeface="Montserrat"/>
                <a:sym typeface="Montserrat"/>
              </a:rPr>
              <a:t>The Fondation Fiminco organizes a variety of events (exhibitions, performances, conferences, art history courses....) throughout the year, all free of charge and open to all members of the public.</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000"/>
              <a:buFont typeface="Arial"/>
              <a:buNone/>
            </a:pPr>
            <a:r>
              <a:rPr b="0" i="0" lang="fr-FR" sz="1000" u="none" cap="none" strike="noStrike">
                <a:solidFill>
                  <a:schemeClr val="dk1"/>
                </a:solidFill>
                <a:latin typeface="Montserrat"/>
                <a:ea typeface="Montserrat"/>
                <a:cs typeface="Montserrat"/>
                <a:sym typeface="Montserrat"/>
              </a:rPr>
              <a:t>Designed as a place to increase awareness of contemporary art, open to its environment, all residents are encouraged to develop interactions with visitors. As a true local stakeholder, the Foundation develops partnerships with cultural institutions, local authorities, schools, and associations, to carry out educational, artistic, and cultural projects for audiences far removed from culture. </a:t>
            </a:r>
            <a:endParaRPr b="0" i="0" sz="1400" u="none" cap="none" strike="noStrike">
              <a:solidFill>
                <a:srgbClr val="000000"/>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rPr b="0" i="0" lang="fr-FR" sz="1000" u="none" cap="none" strike="noStrike">
                <a:solidFill>
                  <a:schemeClr val="dk1"/>
                </a:solidFill>
                <a:latin typeface="Montserrat"/>
                <a:ea typeface="Montserrat"/>
                <a:cs typeface="Montserrat"/>
                <a:sym typeface="Montserrat"/>
              </a:rPr>
              <a:t>Considering the importance, the Fiminco Fondation attaches to transmission and mediation, particularly with young audiences, the artists’ engagement is highly desired and appreciated.</a:t>
            </a:r>
            <a:endParaRPr b="0" i="0" sz="1400" u="none" cap="none" strike="noStrike">
              <a:solidFill>
                <a:srgbClr val="000000"/>
              </a:solidFill>
              <a:latin typeface="Montserrat"/>
              <a:ea typeface="Montserrat"/>
              <a:cs typeface="Montserrat"/>
              <a:sym typeface="Montserrat"/>
            </a:endParaRPr>
          </a:p>
        </p:txBody>
      </p:sp>
      <p:pic>
        <p:nvPicPr>
          <p:cNvPr descr="Une image contenant habits, personne, veste, plein air&#10;&#10;Description générée automatiquement" id="203" name="Google Shape;203;p8"/>
          <p:cNvPicPr preferRelativeResize="0"/>
          <p:nvPr/>
        </p:nvPicPr>
        <p:blipFill rotWithShape="1">
          <a:blip r:embed="rId3">
            <a:alphaModFix/>
          </a:blip>
          <a:srcRect b="0" l="30504" r="3897" t="0"/>
          <a:stretch/>
        </p:blipFill>
        <p:spPr>
          <a:xfrm>
            <a:off x="3768842" y="1196132"/>
            <a:ext cx="4654319" cy="4730099"/>
          </a:xfrm>
          <a:prstGeom prst="rect">
            <a:avLst/>
          </a:prstGeom>
          <a:noFill/>
          <a:ln>
            <a:noFill/>
          </a:ln>
        </p:spPr>
      </p:pic>
      <p:sp>
        <p:nvSpPr>
          <p:cNvPr id="204" name="Google Shape;204;p8"/>
          <p:cNvSpPr txBox="1"/>
          <p:nvPr/>
        </p:nvSpPr>
        <p:spPr>
          <a:xfrm>
            <a:off x="3748405" y="5947996"/>
            <a:ext cx="4588945"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fr-FR" sz="800" u="none" cap="none" strike="noStrike">
                <a:solidFill>
                  <a:schemeClr val="dk1"/>
                </a:solidFill>
                <a:latin typeface="Montserrat Light"/>
                <a:ea typeface="Montserrat Light"/>
                <a:cs typeface="Montserrat Light"/>
                <a:sym typeface="Montserrat Light"/>
              </a:rPr>
              <a:t>© Manuel Abella, View of the exhibition opening, Gunaikeîon 40 ans du Frac,  2023 </a:t>
            </a:r>
            <a:endParaRPr b="0" i="0" sz="800" u="none" cap="none" strike="noStrike">
              <a:solidFill>
                <a:schemeClr val="dk1"/>
              </a:solidFill>
              <a:latin typeface="Montserrat Light"/>
              <a:ea typeface="Montserrat Light"/>
              <a:cs typeface="Montserrat Light"/>
              <a:sym typeface="Montserrat Light"/>
            </a:endParaRPr>
          </a:p>
        </p:txBody>
      </p:sp>
      <p:sp>
        <p:nvSpPr>
          <p:cNvPr id="205" name="Google Shape;205;p8"/>
          <p:cNvSpPr txBox="1"/>
          <p:nvPr/>
        </p:nvSpPr>
        <p:spPr>
          <a:xfrm>
            <a:off x="408787" y="456739"/>
            <a:ext cx="11460179" cy="27695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Montserrat Medium"/>
                <a:ea typeface="Montserrat Medium"/>
                <a:cs typeface="Montserrat Medium"/>
                <a:sym typeface="Montserrat Medium"/>
              </a:rPr>
              <a:t> OPEN CALL FOR TAIWANESE ARTISTS ———————————— FONDATION FIMINCO</a:t>
            </a:r>
            <a:endParaRPr b="0" i="0" sz="1400" u="none" cap="none" strike="noStrike">
              <a:solidFill>
                <a:srgbClr val="000000"/>
              </a:solidFill>
              <a:latin typeface="Arial"/>
              <a:ea typeface="Arial"/>
              <a:cs typeface="Arial"/>
              <a:sym typeface="Arial"/>
            </a:endParaRPr>
          </a:p>
        </p:txBody>
      </p:sp>
      <p:sp>
        <p:nvSpPr>
          <p:cNvPr id="206" name="Google Shape;206;p8"/>
          <p:cNvSpPr txBox="1"/>
          <p:nvPr/>
        </p:nvSpPr>
        <p:spPr>
          <a:xfrm>
            <a:off x="417893" y="2513023"/>
            <a:ext cx="3240000" cy="35094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100"/>
              <a:buFont typeface="Arial"/>
              <a:buNone/>
            </a:pPr>
            <a:r>
              <a:rPr b="0" i="0" lang="fr-FR" sz="1000" u="none" cap="none" strike="noStrike">
                <a:solidFill>
                  <a:schemeClr val="dk1"/>
                </a:solidFill>
                <a:latin typeface="Montserrat"/>
                <a:ea typeface="Montserrat"/>
                <a:cs typeface="Montserrat"/>
                <a:sym typeface="Montserrat"/>
              </a:rPr>
              <a:t>The primary objective of the residency is to provide artists with the ideal setting for their research and creative work.</a:t>
            </a:r>
            <a:endParaRPr b="0" i="0" sz="1000" u="none" cap="none" strike="noStrike">
              <a:solidFill>
                <a:srgbClr val="FF6600"/>
              </a:solidFill>
              <a:latin typeface="Montserrat"/>
              <a:ea typeface="Montserrat"/>
              <a:cs typeface="Montserrat"/>
              <a:sym typeface="Montserrat"/>
            </a:endParaRPr>
          </a:p>
          <a:p>
            <a:pPr indent="0" lvl="0" marL="0" marR="0" rtl="0" algn="just">
              <a:lnSpc>
                <a:spcPct val="100000"/>
              </a:lnSpc>
              <a:spcBef>
                <a:spcPts val="0"/>
              </a:spcBef>
              <a:spcAft>
                <a:spcPts val="0"/>
              </a:spcAft>
              <a:buClr>
                <a:schemeClr val="dk1"/>
              </a:buClr>
              <a:buSzPts val="1100"/>
              <a:buFont typeface="Arial"/>
              <a:buNone/>
            </a:pPr>
            <a:r>
              <a:rPr b="0" i="0" lang="fr-FR" sz="1000" u="none" cap="none" strike="noStrike">
                <a:solidFill>
                  <a:schemeClr val="dk1"/>
                </a:solidFill>
                <a:latin typeface="Montserrat"/>
                <a:ea typeface="Montserrat"/>
                <a:cs typeface="Montserrat"/>
                <a:sym typeface="Montserrat"/>
              </a:rPr>
              <a:t>The Fondation Fiminco’s residency is a place of professionalization that helps artists gain visibility  on the French art scene and become part of a network.</a:t>
            </a:r>
            <a:endParaRPr b="0" i="0" sz="10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chemeClr val="dk1"/>
              </a:buClr>
              <a:buSzPts val="1100"/>
              <a:buFont typeface="Arial"/>
              <a:buNone/>
            </a:pPr>
            <a:r>
              <a:rPr b="0" i="0" lang="fr-FR" sz="1000" u="none" cap="none" strike="noStrike">
                <a:solidFill>
                  <a:schemeClr val="dk1"/>
                </a:solidFill>
                <a:latin typeface="Montserrat"/>
                <a:ea typeface="Montserrat"/>
                <a:cs typeface="Montserrat"/>
                <a:sym typeface="Montserrat"/>
              </a:rPr>
              <a:t>To this end, the foundation organizes </a:t>
            </a:r>
            <a:r>
              <a:rPr b="1" i="0" lang="fr-FR" sz="1000" u="none" cap="none" strike="noStrike">
                <a:solidFill>
                  <a:schemeClr val="dk1"/>
                </a:solidFill>
                <a:latin typeface="Montserrat"/>
                <a:ea typeface="Montserrat"/>
                <a:cs typeface="Montserrat"/>
                <a:sym typeface="Montserrat"/>
              </a:rPr>
              <a:t>meetings</a:t>
            </a:r>
            <a:endParaRPr b="1" i="0" sz="10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chemeClr val="dk1"/>
              </a:buClr>
              <a:buSzPts val="1100"/>
              <a:buFont typeface="Arial"/>
              <a:buNone/>
            </a:pPr>
            <a:r>
              <a:rPr b="1" i="0" lang="fr-FR" sz="1000" u="none" cap="none" strike="noStrike">
                <a:solidFill>
                  <a:schemeClr val="dk1"/>
                </a:solidFill>
                <a:latin typeface="Montserrat"/>
                <a:ea typeface="Montserrat"/>
                <a:cs typeface="Montserrat"/>
                <a:sym typeface="Montserrat"/>
              </a:rPr>
              <a:t>with professionals from the art world</a:t>
            </a:r>
            <a:r>
              <a:rPr b="0" i="0" lang="fr-FR" sz="1000" u="none" cap="none" strike="noStrike">
                <a:solidFill>
                  <a:schemeClr val="dk1"/>
                </a:solidFill>
                <a:latin typeface="Montserrat"/>
                <a:ea typeface="Montserrat"/>
                <a:cs typeface="Montserrat"/>
                <a:sym typeface="Montserrat"/>
              </a:rPr>
              <a:t>: curators, collectors, gallery owners, friends of the museum groups, journalists, and art critics. </a:t>
            </a:r>
            <a:r>
              <a:rPr b="1" i="0" lang="fr-FR" sz="1000" u="none" cap="none" strike="noStrike">
                <a:solidFill>
                  <a:schemeClr val="dk1"/>
                </a:solidFill>
                <a:latin typeface="Montserrat"/>
                <a:ea typeface="Montserrat"/>
                <a:cs typeface="Montserrat"/>
                <a:sym typeface="Montserrat"/>
              </a:rPr>
              <a:t>Open studios</a:t>
            </a:r>
            <a:r>
              <a:rPr b="0" i="0" lang="fr-FR" sz="1000" u="none" cap="none" strike="noStrike">
                <a:solidFill>
                  <a:schemeClr val="dk1"/>
                </a:solidFill>
                <a:latin typeface="Montserrat"/>
                <a:ea typeface="Montserrat"/>
                <a:cs typeface="Montserrat"/>
                <a:sym typeface="Montserrat"/>
              </a:rPr>
              <a:t> are also organized, allowing the public to discover the residents’ studios and creative spaces over an entire day.</a:t>
            </a:r>
            <a:endParaRPr b="0" i="0" sz="10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chemeClr val="dk1"/>
              </a:buClr>
              <a:buSzPts val="1100"/>
              <a:buFont typeface="Arial"/>
              <a:buNone/>
            </a:pPr>
            <a:r>
              <a:rPr b="0" i="0" lang="fr-FR" sz="1000" u="none" cap="none" strike="noStrike">
                <a:solidFill>
                  <a:schemeClr val="dk1"/>
                </a:solidFill>
                <a:latin typeface="Montserrat"/>
                <a:ea typeface="Montserrat"/>
                <a:cs typeface="Montserrat"/>
                <a:sym typeface="Montserrat"/>
              </a:rPr>
              <a:t>The foundation also offers </a:t>
            </a:r>
            <a:r>
              <a:rPr b="1" i="0" lang="fr-FR" sz="1000" u="none" cap="none" strike="noStrike">
                <a:solidFill>
                  <a:schemeClr val="dk1"/>
                </a:solidFill>
                <a:latin typeface="Montserrat"/>
                <a:ea typeface="Montserrat"/>
                <a:cs typeface="Montserrat"/>
                <a:sym typeface="Montserrat"/>
              </a:rPr>
              <a:t>cultural field trips</a:t>
            </a:r>
            <a:r>
              <a:rPr b="0" i="0" lang="fr-FR" sz="1000" u="none" cap="none" strike="noStrike">
                <a:solidFill>
                  <a:schemeClr val="dk1"/>
                </a:solidFill>
                <a:latin typeface="Montserrat"/>
                <a:ea typeface="Montserrat"/>
                <a:cs typeface="Montserrat"/>
                <a:sym typeface="Montserrat"/>
              </a:rPr>
              <a:t> to help residents discover new places and practices of contemporary creation in the Île-de-France region.</a:t>
            </a:r>
            <a:endParaRPr b="0" i="0" sz="10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chemeClr val="dk1"/>
              </a:buClr>
              <a:buSzPts val="1100"/>
              <a:buFont typeface="Arial"/>
              <a:buNone/>
            </a:pPr>
            <a:r>
              <a:rPr lang="fr-FR" sz="1000">
                <a:solidFill>
                  <a:schemeClr val="dk1"/>
                </a:solidFill>
                <a:latin typeface="Montserrat"/>
                <a:ea typeface="Montserrat"/>
                <a:cs typeface="Montserrat"/>
                <a:sym typeface="Montserrat"/>
              </a:rPr>
              <a:t>The </a:t>
            </a:r>
            <a:r>
              <a:rPr b="0" i="0" lang="fr-FR" sz="1000" u="none" cap="none" strike="noStrike">
                <a:solidFill>
                  <a:schemeClr val="dk1"/>
                </a:solidFill>
                <a:latin typeface="Montserrat"/>
                <a:ea typeface="Montserrat"/>
                <a:cs typeface="Montserrat"/>
                <a:sym typeface="Montserrat"/>
              </a:rPr>
              <a:t>artist will need to submit a report to the Ministry of Culture.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t/>
            </a:r>
            <a:endParaRPr b="0" i="0" sz="1000" u="none" cap="none" strike="noStrike">
              <a:solidFill>
                <a:schemeClr val="dk1"/>
              </a:solidFill>
              <a:latin typeface="Montserrat"/>
              <a:ea typeface="Montserrat"/>
              <a:cs typeface="Montserrat"/>
              <a:sym typeface="Montserrat"/>
            </a:endParaRPr>
          </a:p>
        </p:txBody>
      </p:sp>
      <p:sp>
        <p:nvSpPr>
          <p:cNvPr id="207" name="Google Shape;207;p8"/>
          <p:cNvSpPr txBox="1"/>
          <p:nvPr/>
        </p:nvSpPr>
        <p:spPr>
          <a:xfrm>
            <a:off x="508405" y="1221850"/>
            <a:ext cx="3240000" cy="1139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1700" u="none" cap="none" strike="noStrike">
                <a:solidFill>
                  <a:schemeClr val="dk1"/>
                </a:solidFill>
                <a:latin typeface="Montserrat"/>
                <a:ea typeface="Montserrat"/>
                <a:cs typeface="Montserrat"/>
                <a:sym typeface="Montserrat"/>
              </a:rPr>
              <a:t>ARTISTIC AND CURATORIAL MENTORSHIP AND PROFESSIONALIZATION </a:t>
            </a:r>
            <a:endParaRPr b="1" i="0" sz="17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9"/>
          <p:cNvSpPr txBox="1"/>
          <p:nvPr/>
        </p:nvSpPr>
        <p:spPr>
          <a:xfrm>
            <a:off x="4911981" y="1297711"/>
            <a:ext cx="3420000" cy="4845300"/>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Clr>
                <a:srgbClr val="000000"/>
              </a:buClr>
              <a:buSzPts val="1000"/>
              <a:buFont typeface="Arial"/>
              <a:buNone/>
            </a:pPr>
            <a:r>
              <a:rPr b="0" i="0" lang="fr-FR" sz="1050" u="none" cap="none" strike="noStrike">
                <a:solidFill>
                  <a:schemeClr val="dk1"/>
                </a:solidFill>
                <a:latin typeface="Montserrat"/>
                <a:ea typeface="Montserrat"/>
                <a:cs typeface="Montserrat"/>
                <a:sym typeface="Montserrat"/>
              </a:rPr>
              <a:t>The Fondation has rehabilitated a former industrial site on the outskirts</a:t>
            </a:r>
            <a:r>
              <a:rPr lang="fr-FR" sz="1050">
                <a:solidFill>
                  <a:schemeClr val="dk1"/>
                </a:solidFill>
                <a:latin typeface="Montserrat"/>
                <a:ea typeface="Montserrat"/>
                <a:cs typeface="Montserrat"/>
                <a:sym typeface="Montserrat"/>
              </a:rPr>
              <a:t> </a:t>
            </a:r>
            <a:r>
              <a:rPr b="0" i="0" lang="fr-FR" sz="1050" u="none" cap="none" strike="noStrike">
                <a:solidFill>
                  <a:schemeClr val="dk1"/>
                </a:solidFill>
                <a:latin typeface="Montserrat"/>
                <a:ea typeface="Montserrat"/>
                <a:cs typeface="Montserrat"/>
                <a:sym typeface="Montserrat"/>
              </a:rPr>
              <a:t>of Paris (Romainville) to make it a resource centre for international artists and curators. This unique site brings together </a:t>
            </a:r>
            <a:r>
              <a:rPr b="1" i="0" lang="fr-FR" sz="1050" u="none" cap="none" strike="noStrike">
                <a:solidFill>
                  <a:schemeClr val="dk1"/>
                </a:solidFill>
                <a:latin typeface="Montserrat"/>
                <a:ea typeface="Montserrat"/>
                <a:cs typeface="Montserrat"/>
                <a:sym typeface="Montserrat"/>
              </a:rPr>
              <a:t>Fondation Fiminco’s international artists and curator’s residency, </a:t>
            </a:r>
            <a:r>
              <a:rPr b="0" i="0" lang="fr-FR" sz="1050" u="none" cap="none" strike="noStrike">
                <a:solidFill>
                  <a:schemeClr val="dk1"/>
                </a:solidFill>
                <a:latin typeface="Montserrat"/>
                <a:ea typeface="Montserrat"/>
                <a:cs typeface="Montserrat"/>
                <a:sym typeface="Montserrat"/>
              </a:rPr>
              <a:t>exhi</a:t>
            </a:r>
            <a:r>
              <a:rPr b="0" i="0" lang="fr-FR" sz="1000" u="none" cap="none" strike="noStrike">
                <a:solidFill>
                  <a:schemeClr val="dk1"/>
                </a:solidFill>
                <a:latin typeface="Montserrat"/>
                <a:ea typeface="Montserrat"/>
                <a:cs typeface="Montserrat"/>
                <a:sym typeface="Montserrat"/>
              </a:rPr>
              <a:t>bition spaces and seven</a:t>
            </a:r>
            <a:r>
              <a:rPr b="0" i="0" lang="fr-FR" sz="1000" u="none" cap="none" strike="noStrike">
                <a:solidFill>
                  <a:srgbClr val="FF0000"/>
                </a:solidFill>
                <a:latin typeface="Montserrat"/>
                <a:ea typeface="Montserrat"/>
                <a:cs typeface="Montserrat"/>
                <a:sym typeface="Montserrat"/>
              </a:rPr>
              <a:t> </a:t>
            </a:r>
            <a:r>
              <a:rPr b="0" i="0" lang="fr-FR" sz="1000" u="none" cap="none" strike="noStrike">
                <a:solidFill>
                  <a:schemeClr val="dk1"/>
                </a:solidFill>
                <a:latin typeface="Montserrat"/>
                <a:ea typeface="Montserrat"/>
                <a:cs typeface="Montserrat"/>
                <a:sym typeface="Montserrat"/>
              </a:rPr>
              <a:t>art galleries –</a:t>
            </a:r>
            <a:r>
              <a:rPr b="1" i="0" lang="fr-FR" sz="1000" u="none" cap="none" strike="noStrike">
                <a:solidFill>
                  <a:schemeClr val="dk1"/>
                </a:solidFill>
                <a:latin typeface="Montserrat"/>
                <a:ea typeface="Montserrat"/>
                <a:cs typeface="Montserrat"/>
                <a:sym typeface="Montserrat"/>
              </a:rPr>
              <a:t> </a:t>
            </a:r>
            <a:r>
              <a:rPr b="1" i="0" lang="fr-FR" sz="1050" u="none" cap="none" strike="noStrike">
                <a:solidFill>
                  <a:schemeClr val="dk1"/>
                </a:solidFill>
                <a:latin typeface="Montserrat"/>
                <a:ea typeface="Montserrat"/>
                <a:cs typeface="Montserrat"/>
                <a:sym typeface="Montserrat"/>
              </a:rPr>
              <a:t>Air de Paris, ,</a:t>
            </a:r>
            <a:r>
              <a:rPr b="1" lang="fr-FR" sz="1050">
                <a:solidFill>
                  <a:schemeClr val="dk1"/>
                </a:solidFill>
                <a:latin typeface="Montserrat"/>
                <a:ea typeface="Montserrat"/>
                <a:cs typeface="Montserrat"/>
                <a:sym typeface="Montserrat"/>
              </a:rPr>
              <a:t> </a:t>
            </a:r>
            <a:r>
              <a:rPr b="1" i="0" lang="fr-FR" sz="1050" u="none" cap="none" strike="noStrike">
                <a:solidFill>
                  <a:schemeClr val="dk1"/>
                </a:solidFill>
                <a:latin typeface="Montserrat"/>
                <a:ea typeface="Montserrat"/>
                <a:cs typeface="Montserrat"/>
                <a:sym typeface="Montserrat"/>
              </a:rPr>
              <a:t>In Situ Fabienne Leclerc, Iragui Gallery, Nika project Space, Quai 36 and 22,48 m2</a:t>
            </a:r>
            <a:r>
              <a:rPr b="0" i="0" lang="fr-FR" sz="1000" u="none" cap="none" strike="noStrike">
                <a:solidFill>
                  <a:schemeClr val="dk1"/>
                </a:solidFill>
                <a:latin typeface="Montserrat"/>
                <a:ea typeface="Montserrat"/>
                <a:cs typeface="Montserrat"/>
                <a:sym typeface="Montserrat"/>
              </a:rPr>
              <a:t> the audiovisual production company Gingerlemon, the art and design school</a:t>
            </a:r>
            <a:r>
              <a:rPr b="0" i="0" lang="fr-FR" sz="1050" u="none" cap="none" strike="noStrike">
                <a:solidFill>
                  <a:schemeClr val="dk1"/>
                </a:solidFill>
                <a:latin typeface="Montserrat"/>
                <a:ea typeface="Montserrat"/>
                <a:cs typeface="Montserrat"/>
                <a:sym typeface="Montserrat"/>
              </a:rPr>
              <a:t> </a:t>
            </a:r>
            <a:r>
              <a:rPr b="1" i="0" lang="fr-FR" sz="1050" u="none" cap="none" strike="noStrike">
                <a:solidFill>
                  <a:schemeClr val="dk1"/>
                </a:solidFill>
                <a:latin typeface="Montserrat"/>
                <a:ea typeface="Montserrat"/>
                <a:cs typeface="Montserrat"/>
                <a:sym typeface="Montserrat"/>
              </a:rPr>
              <a:t>Parsons</a:t>
            </a:r>
            <a:r>
              <a:rPr b="0" i="0" lang="fr-FR" sz="1050" u="none" cap="none" strike="noStrike">
                <a:solidFill>
                  <a:schemeClr val="dk1"/>
                </a:solidFill>
                <a:latin typeface="Montserrat"/>
                <a:ea typeface="Montserrat"/>
                <a:cs typeface="Montserrat"/>
                <a:sym typeface="Montserrat"/>
              </a:rPr>
              <a:t> Paris, </a:t>
            </a:r>
            <a:r>
              <a:rPr b="1" i="0" lang="fr-FR" sz="1050" u="none" cap="none" strike="noStrike">
                <a:solidFill>
                  <a:schemeClr val="dk1"/>
                </a:solidFill>
                <a:latin typeface="Montserrat"/>
                <a:ea typeface="Montserrat"/>
                <a:cs typeface="Montserrat"/>
                <a:sym typeface="Montserrat"/>
              </a:rPr>
              <a:t>the Laurel Parker book </a:t>
            </a:r>
            <a:r>
              <a:rPr b="0" i="0" lang="fr-FR" sz="1050" u="none" cap="none" strike="noStrike">
                <a:solidFill>
                  <a:schemeClr val="dk1"/>
                </a:solidFill>
                <a:latin typeface="Montserrat"/>
                <a:ea typeface="Montserrat"/>
                <a:cs typeface="Montserrat"/>
                <a:sym typeface="Montserrat"/>
              </a:rPr>
              <a:t>design and publishing company, the </a:t>
            </a:r>
            <a:r>
              <a:rPr lang="fr-FR" sz="1050">
                <a:solidFill>
                  <a:schemeClr val="dk1"/>
                </a:solidFill>
                <a:latin typeface="Montserrat"/>
                <a:ea typeface="Montserrat"/>
                <a:cs typeface="Montserrat"/>
                <a:sym typeface="Montserrat"/>
              </a:rPr>
              <a:t>lightning design company</a:t>
            </a:r>
            <a:r>
              <a:rPr b="0" i="0" lang="fr-FR" sz="1050" u="none" cap="none" strike="noStrike">
                <a:solidFill>
                  <a:schemeClr val="dk1"/>
                </a:solidFill>
                <a:latin typeface="Montserrat"/>
                <a:ea typeface="Montserrat"/>
                <a:cs typeface="Montserrat"/>
                <a:sym typeface="Montserrat"/>
              </a:rPr>
              <a:t> </a:t>
            </a:r>
            <a:r>
              <a:rPr b="1" lang="fr-FR" sz="1050">
                <a:solidFill>
                  <a:schemeClr val="dk1"/>
                </a:solidFill>
                <a:latin typeface="Montserrat"/>
                <a:ea typeface="Montserrat"/>
                <a:cs typeface="Montserrat"/>
                <a:sym typeface="Montserrat"/>
              </a:rPr>
              <a:t>Minuit Une</a:t>
            </a:r>
            <a:r>
              <a:rPr lang="fr-FR" sz="1050">
                <a:solidFill>
                  <a:schemeClr val="dk1"/>
                </a:solidFill>
                <a:latin typeface="Montserrat"/>
                <a:ea typeface="Montserrat"/>
                <a:cs typeface="Montserrat"/>
                <a:sym typeface="Montserrat"/>
              </a:rPr>
              <a:t> and the virtual reality production studio </a:t>
            </a:r>
            <a:r>
              <a:rPr b="1" lang="fr-FR" sz="1050">
                <a:solidFill>
                  <a:schemeClr val="dk1"/>
                </a:solidFill>
                <a:latin typeface="Montserrat"/>
                <a:ea typeface="Montserrat"/>
                <a:cs typeface="Montserrat"/>
                <a:sym typeface="Montserrat"/>
              </a:rPr>
              <a:t>Lucid Realities,</a:t>
            </a:r>
            <a:r>
              <a:rPr lang="fr-FR" sz="1050">
                <a:solidFill>
                  <a:schemeClr val="dk1"/>
                </a:solidFill>
                <a:latin typeface="Montserrat"/>
                <a:ea typeface="Montserrat"/>
                <a:cs typeface="Montserrat"/>
                <a:sym typeface="Montserrat"/>
              </a:rPr>
              <a:t> </a:t>
            </a:r>
            <a:r>
              <a:rPr b="0" i="0" lang="fr-FR" sz="1050" u="none" cap="none" strike="noStrike">
                <a:solidFill>
                  <a:schemeClr val="dk1"/>
                </a:solidFill>
                <a:latin typeface="Montserrat"/>
                <a:ea typeface="Montserrat"/>
                <a:cs typeface="Montserrat"/>
                <a:sym typeface="Montserrat"/>
              </a:rPr>
              <a:t>and</a:t>
            </a:r>
            <a:r>
              <a:rPr b="1" i="0" lang="fr-FR" sz="1050" u="none" cap="none" strike="noStrike">
                <a:solidFill>
                  <a:schemeClr val="dk1"/>
                </a:solidFill>
                <a:latin typeface="Montserrat"/>
                <a:ea typeface="Montserrat"/>
                <a:cs typeface="Montserrat"/>
                <a:sym typeface="Montserrat"/>
              </a:rPr>
              <a:t> the reserves of the Frac Île-de-France.</a:t>
            </a:r>
            <a:r>
              <a:rPr b="0" i="0" lang="fr-FR" sz="1050" u="none" cap="none" strike="noStrike">
                <a:solidFill>
                  <a:schemeClr val="dk1"/>
                </a:solidFill>
                <a:latin typeface="Montserrat"/>
                <a:ea typeface="Montserrat"/>
                <a:cs typeface="Montserrat"/>
                <a:sym typeface="Montserrat"/>
              </a:rPr>
              <a:t> The site also hosts the dance studio of the </a:t>
            </a:r>
            <a:r>
              <a:rPr b="1" i="0" lang="fr-FR" sz="1050" u="none" cap="none" strike="noStrike">
                <a:solidFill>
                  <a:schemeClr val="dk1"/>
                </a:solidFill>
                <a:latin typeface="Montserrat"/>
                <a:ea typeface="Montserrat"/>
                <a:cs typeface="Montserrat"/>
                <a:sym typeface="Montserrat"/>
              </a:rPr>
              <a:t>Compagnie Blanca Li.</a:t>
            </a:r>
            <a:endParaRPr b="0" i="0" sz="1400" u="none" cap="none" strike="noStrike">
              <a:solidFill>
                <a:srgbClr val="000000"/>
              </a:solidFill>
              <a:latin typeface="Arial"/>
              <a:ea typeface="Arial"/>
              <a:cs typeface="Arial"/>
              <a:sym typeface="Arial"/>
            </a:endParaRPr>
          </a:p>
          <a:p>
            <a:pPr indent="0" lvl="0" marL="0" marR="0" rtl="0" algn="just">
              <a:lnSpc>
                <a:spcPct val="107000"/>
              </a:lnSpc>
              <a:spcBef>
                <a:spcPts val="0"/>
              </a:spcBef>
              <a:spcAft>
                <a:spcPts val="0"/>
              </a:spcAft>
              <a:buClr>
                <a:srgbClr val="000000"/>
              </a:buClr>
              <a:buSzPts val="1000"/>
              <a:buFont typeface="Arial"/>
              <a:buNone/>
            </a:pPr>
            <a:r>
              <a:t/>
            </a:r>
            <a:endParaRPr b="0" i="0" sz="1050" u="none" cap="none" strike="noStrike">
              <a:solidFill>
                <a:srgbClr val="FF0000"/>
              </a:solidFill>
              <a:latin typeface="Montserrat"/>
              <a:ea typeface="Montserrat"/>
              <a:cs typeface="Montserrat"/>
              <a:sym typeface="Montserrat"/>
            </a:endParaRPr>
          </a:p>
          <a:p>
            <a:pPr indent="0" lvl="0" marL="0" rtl="0" algn="just">
              <a:lnSpc>
                <a:spcPct val="115000"/>
              </a:lnSpc>
              <a:spcBef>
                <a:spcPts val="0"/>
              </a:spcBef>
              <a:spcAft>
                <a:spcPts val="0"/>
              </a:spcAft>
              <a:buClr>
                <a:schemeClr val="dk1"/>
              </a:buClr>
              <a:buSzPts val="1100"/>
              <a:buFont typeface="Arial"/>
              <a:buNone/>
            </a:pPr>
            <a:r>
              <a:rPr lang="fr-FR" sz="1050">
                <a:solidFill>
                  <a:schemeClr val="dk1"/>
                </a:solidFill>
                <a:highlight>
                  <a:srgbClr val="FFFFFF"/>
                </a:highlight>
                <a:latin typeface="Montserrat"/>
                <a:ea typeface="Montserrat"/>
                <a:cs typeface="Montserrat"/>
                <a:sym typeface="Montserrat"/>
              </a:rPr>
              <a:t>Inaugurated in 2019, the Fondation Fiminco hosts international artist residencies and a voluntarily eclectic program of events, featuring exhibitions, concerts, dance performances, theater, post-residency presentations, film shootings and screenings, seminars, conferences and other professional events. Programs at the Fondation Fiminco are open to all audiences.</a:t>
            </a:r>
            <a:endParaRPr sz="1050">
              <a:solidFill>
                <a:schemeClr val="dk1"/>
              </a:solidFill>
              <a:latin typeface="Montserrat"/>
              <a:ea typeface="Montserrat"/>
              <a:cs typeface="Montserrat"/>
              <a:sym typeface="Montserrat"/>
            </a:endParaRPr>
          </a:p>
        </p:txBody>
      </p:sp>
      <p:sp>
        <p:nvSpPr>
          <p:cNvPr id="213" name="Google Shape;213;p9"/>
          <p:cNvSpPr txBox="1"/>
          <p:nvPr/>
        </p:nvSpPr>
        <p:spPr>
          <a:xfrm>
            <a:off x="8451723" y="1297711"/>
            <a:ext cx="3420000" cy="16575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0"/>
              </a:spcBef>
              <a:spcAft>
                <a:spcPts val="0"/>
              </a:spcAft>
              <a:buClr>
                <a:schemeClr val="dk1"/>
              </a:buClr>
              <a:buSzPts val="1100"/>
              <a:buFont typeface="Arial"/>
              <a:buNone/>
            </a:pPr>
            <a:r>
              <a:rPr lang="fr-FR" sz="1050">
                <a:solidFill>
                  <a:schemeClr val="dk1"/>
                </a:solidFill>
                <a:highlight>
                  <a:srgbClr val="FFFFFF"/>
                </a:highlight>
                <a:latin typeface="Montserrat"/>
                <a:ea typeface="Montserrat"/>
                <a:cs typeface="Montserrat"/>
                <a:sym typeface="Montserrat"/>
              </a:rPr>
              <a:t>The Fondation Fiminco's mission is to support artists of all disciplines at every stage of their creative journey by encouraging their individual development and their integration into professional networks, both in France and internationally. No reciprocal obligations are required. </a:t>
            </a:r>
            <a:r>
              <a:rPr lang="fr-FR" sz="1050">
                <a:solidFill>
                  <a:schemeClr val="dk1"/>
                </a:solidFill>
                <a:highlight>
                  <a:srgbClr val="FFFFFF"/>
                </a:highlight>
              </a:rPr>
              <a:t> </a:t>
            </a:r>
            <a:endParaRPr sz="1050">
              <a:solidFill>
                <a:schemeClr val="dk1"/>
              </a:solidFill>
              <a:highlight>
                <a:srgbClr val="FFFFFF"/>
              </a:highlight>
            </a:endParaRPr>
          </a:p>
          <a:p>
            <a:pPr indent="0" lvl="0" marL="0" marR="0" rtl="0" algn="just">
              <a:lnSpc>
                <a:spcPct val="107000"/>
              </a:lnSpc>
              <a:spcBef>
                <a:spcPts val="800"/>
              </a:spcBef>
              <a:spcAft>
                <a:spcPts val="0"/>
              </a:spcAft>
              <a:buClr>
                <a:srgbClr val="000000"/>
              </a:buClr>
              <a:buSzPts val="1000"/>
              <a:buFont typeface="Arial"/>
              <a:buNone/>
            </a:pPr>
            <a:r>
              <a:t/>
            </a:r>
            <a:endParaRPr sz="1050">
              <a:solidFill>
                <a:schemeClr val="dk1"/>
              </a:solidFill>
              <a:latin typeface="Montserrat"/>
              <a:ea typeface="Montserrat"/>
              <a:cs typeface="Montserrat"/>
              <a:sym typeface="Montserrat"/>
            </a:endParaRPr>
          </a:p>
        </p:txBody>
      </p:sp>
      <p:sp>
        <p:nvSpPr>
          <p:cNvPr id="214" name="Google Shape;214;p9"/>
          <p:cNvSpPr txBox="1"/>
          <p:nvPr/>
        </p:nvSpPr>
        <p:spPr>
          <a:xfrm>
            <a:off x="323036" y="434690"/>
            <a:ext cx="11460179" cy="27695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Montserrat Medium"/>
                <a:ea typeface="Montserrat Medium"/>
                <a:cs typeface="Montserrat Medium"/>
                <a:sym typeface="Montserrat Medium"/>
              </a:rPr>
              <a:t> OPEN CALL FOR TAIWANESE ARTISTS ———————————— FONDATION FIMINCO</a:t>
            </a:r>
            <a:endParaRPr b="0" i="0" sz="1400" u="none" cap="none" strike="noStrike">
              <a:solidFill>
                <a:srgbClr val="000000"/>
              </a:solidFill>
              <a:latin typeface="Arial"/>
              <a:ea typeface="Arial"/>
              <a:cs typeface="Arial"/>
              <a:sym typeface="Arial"/>
            </a:endParaRPr>
          </a:p>
        </p:txBody>
      </p:sp>
      <p:sp>
        <p:nvSpPr>
          <p:cNvPr id="215" name="Google Shape;215;p9"/>
          <p:cNvSpPr txBox="1"/>
          <p:nvPr/>
        </p:nvSpPr>
        <p:spPr>
          <a:xfrm>
            <a:off x="489100" y="635450"/>
            <a:ext cx="6927000" cy="5553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000000"/>
              </a:buClr>
              <a:buSzPts val="1800"/>
              <a:buFont typeface="Arial"/>
              <a:buNone/>
            </a:pPr>
            <a:r>
              <a:rPr b="1" i="0" lang="fr-FR" sz="1800" u="none" cap="none" strike="noStrike">
                <a:solidFill>
                  <a:schemeClr val="dk1"/>
                </a:solidFill>
                <a:latin typeface="Montserrat"/>
                <a:ea typeface="Montserrat"/>
                <a:cs typeface="Montserrat"/>
                <a:sym typeface="Montserrat"/>
              </a:rPr>
              <a:t>PRESENTATION OF THE FONDATION FIMINCO </a:t>
            </a:r>
            <a:endParaRPr b="0" i="0" sz="1400" u="none" cap="none" strike="noStrike">
              <a:solidFill>
                <a:srgbClr val="000000"/>
              </a:solidFill>
              <a:latin typeface="Arial"/>
              <a:ea typeface="Arial"/>
              <a:cs typeface="Arial"/>
              <a:sym typeface="Arial"/>
            </a:endParaRPr>
          </a:p>
        </p:txBody>
      </p:sp>
      <p:pic>
        <p:nvPicPr>
          <p:cNvPr descr="Une image contenant plein air, ciel, bâtiment, nuage&#10;&#10;Description générée automatiquement" id="216" name="Google Shape;216;p9"/>
          <p:cNvPicPr preferRelativeResize="0"/>
          <p:nvPr/>
        </p:nvPicPr>
        <p:blipFill rotWithShape="1">
          <a:blip r:embed="rId3">
            <a:alphaModFix/>
          </a:blip>
          <a:srcRect b="0" l="32166" r="10646" t="0"/>
          <a:stretch/>
        </p:blipFill>
        <p:spPr>
          <a:xfrm>
            <a:off x="489098" y="1366926"/>
            <a:ext cx="4199600" cy="4896753"/>
          </a:xfrm>
          <a:prstGeom prst="rect">
            <a:avLst/>
          </a:prstGeom>
          <a:noFill/>
          <a:ln>
            <a:noFill/>
          </a:ln>
        </p:spPr>
      </p:pic>
      <p:sp>
        <p:nvSpPr>
          <p:cNvPr id="217" name="Google Shape;217;p9"/>
          <p:cNvSpPr txBox="1"/>
          <p:nvPr/>
        </p:nvSpPr>
        <p:spPr>
          <a:xfrm>
            <a:off x="489098" y="6296475"/>
            <a:ext cx="4199600"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fr-FR" sz="800" u="none" cap="none" strike="noStrike">
                <a:solidFill>
                  <a:schemeClr val="dk1"/>
                </a:solidFill>
                <a:latin typeface="Montserrat Light"/>
                <a:ea typeface="Montserrat Light"/>
                <a:cs typeface="Montserrat Light"/>
                <a:sym typeface="Montserrat Light"/>
              </a:rPr>
              <a:t>© Martin Argyroglo</a:t>
            </a:r>
            <a:endParaRPr b="0" i="0" sz="800" u="none" cap="none" strike="noStrike">
              <a:solidFill>
                <a:schemeClr val="dk1"/>
              </a:solidFill>
              <a:latin typeface="Montserrat Light"/>
              <a:ea typeface="Montserrat Light"/>
              <a:cs typeface="Montserrat Light"/>
              <a:sym typeface="Montserrat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2023-12-11T11:48:35Z</dcterms:created>
  <dc:creator>Hermeline Oger</dc:creator>
</cp:coreProperties>
</file>